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8"/>
  </p:notesMasterIdLst>
  <p:handoutMasterIdLst>
    <p:handoutMasterId r:id="rId9"/>
  </p:handoutMasterIdLst>
  <p:sldIdLst>
    <p:sldId id="331" r:id="rId2"/>
    <p:sldId id="412" r:id="rId3"/>
    <p:sldId id="413" r:id="rId4"/>
    <p:sldId id="411" r:id="rId5"/>
    <p:sldId id="404" r:id="rId6"/>
    <p:sldId id="405" r:id="rId7"/>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0B896E98-F45E-4768-8620-EDDF394BE181}">
          <p14:sldIdLst>
            <p14:sldId id="331"/>
            <p14:sldId id="412"/>
            <p14:sldId id="413"/>
            <p14:sldId id="411"/>
            <p14:sldId id="404"/>
            <p14:sldId id="405"/>
          </p14:sldIdLst>
        </p14:section>
      </p14:sectionLst>
    </p:ext>
    <p:ext uri="{EFAFB233-063F-42B5-8137-9DF3F51BA10A}">
      <p15:sldGuideLst xmlns=""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OCHA MARIANO" initials="BRM" lastIdx="22" clrIdx="0"/>
  <p:cmAuthor id="1" name="Simon CORTEVILLE" initials="SC" lastIdx="37" clrIdx="1"/>
  <p:cmAuthor id="2" name="Barbara ROCHA-MARIANO" initials="BR" lastIdx="20" clrIdx="2"/>
  <p:cmAuthor id="3" name="IZARD Joséphine" initials="IJ"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94A1"/>
    <a:srgbClr val="678BCB"/>
    <a:srgbClr val="BEB088"/>
    <a:srgbClr val="A7945D"/>
    <a:srgbClr val="E8F2F4"/>
    <a:srgbClr val="CCE2E6"/>
    <a:srgbClr val="82B6C0"/>
    <a:srgbClr val="F2E7DA"/>
    <a:srgbClr val="F2B7F7"/>
    <a:srgbClr val="8B35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35" autoAdjust="0"/>
    <p:restoredTop sz="97172" autoAdjust="0"/>
  </p:normalViewPr>
  <p:slideViewPr>
    <p:cSldViewPr showGuides="1">
      <p:cViewPr>
        <p:scale>
          <a:sx n="120" d="100"/>
          <a:sy n="120" d="100"/>
        </p:scale>
        <p:origin x="-1404" y="-544"/>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15496799242729"/>
          <c:y val="5.8010058442834751E-2"/>
          <c:w val="0.62985929503120541"/>
          <c:h val="0.77871515925266743"/>
        </c:manualLayout>
      </c:layout>
      <c:pieChart>
        <c:varyColors val="1"/>
        <c:ser>
          <c:idx val="0"/>
          <c:order val="0"/>
          <c:tx>
            <c:strRef>
              <c:f>Feuil1!$B$1</c:f>
              <c:strCache>
                <c:ptCount val="1"/>
                <c:pt idx="0">
                  <c:v>Dossiers déposés</c:v>
                </c:pt>
              </c:strCache>
            </c:strRef>
          </c:tx>
          <c:spPr>
            <a:ln>
              <a:solidFill>
                <a:schemeClr val="bg1"/>
              </a:solidFill>
            </a:ln>
          </c:spPr>
          <c:dPt>
            <c:idx val="0"/>
            <c:bubble3D val="0"/>
            <c:spPr>
              <a:solidFill>
                <a:srgbClr val="678BCB"/>
              </a:solidFill>
              <a:ln>
                <a:solidFill>
                  <a:schemeClr val="bg1"/>
                </a:solidFill>
              </a:ln>
            </c:spPr>
            <c:extLst xmlns:c16r2="http://schemas.microsoft.com/office/drawing/2015/06/chart">
              <c:ext xmlns:c16="http://schemas.microsoft.com/office/drawing/2014/chart" uri="{C3380CC4-5D6E-409C-BE32-E72D297353CC}">
                <c16:uniqueId val="{00000001-23A3-4195-AEA8-7395522F6316}"/>
              </c:ext>
            </c:extLst>
          </c:dPt>
          <c:dPt>
            <c:idx val="1"/>
            <c:bubble3D val="0"/>
            <c:spPr>
              <a:solidFill>
                <a:schemeClr val="accent3">
                  <a:lumMod val="20000"/>
                  <a:lumOff val="80000"/>
                </a:schemeClr>
              </a:solidFill>
              <a:ln>
                <a:solidFill>
                  <a:schemeClr val="bg1"/>
                </a:solidFill>
              </a:ln>
            </c:spPr>
            <c:extLst xmlns:c16r2="http://schemas.microsoft.com/office/drawing/2015/06/chart">
              <c:ext xmlns:c16="http://schemas.microsoft.com/office/drawing/2014/chart" uri="{C3380CC4-5D6E-409C-BE32-E72D297353CC}">
                <c16:uniqueId val="{00000003-23A3-4195-AEA8-7395522F6316}"/>
              </c:ext>
            </c:extLst>
          </c:dPt>
          <c:dPt>
            <c:idx val="2"/>
            <c:bubble3D val="0"/>
            <c:spPr>
              <a:solidFill>
                <a:srgbClr val="FF99CC"/>
              </a:solidFill>
              <a:ln>
                <a:solidFill>
                  <a:schemeClr val="bg1"/>
                </a:solidFill>
              </a:ln>
            </c:spPr>
            <c:extLst xmlns:c16r2="http://schemas.microsoft.com/office/drawing/2015/06/chart">
              <c:ext xmlns:c16="http://schemas.microsoft.com/office/drawing/2014/chart" uri="{C3380CC4-5D6E-409C-BE32-E72D297353CC}">
                <c16:uniqueId val="{00000005-23A3-4195-AEA8-7395522F6316}"/>
              </c:ext>
            </c:extLst>
          </c:dPt>
          <c:dPt>
            <c:idx val="3"/>
            <c:bubble3D val="0"/>
            <c:spPr>
              <a:solidFill>
                <a:srgbClr val="678BCB"/>
              </a:solidFill>
              <a:ln>
                <a:solidFill>
                  <a:schemeClr val="bg1"/>
                </a:solidFill>
              </a:ln>
            </c:spPr>
            <c:extLst xmlns:c16r2="http://schemas.microsoft.com/office/drawing/2015/06/chart">
              <c:ext xmlns:c16="http://schemas.microsoft.com/office/drawing/2014/chart" uri="{C3380CC4-5D6E-409C-BE32-E72D297353CC}">
                <c16:uniqueId val="{00000007-23A3-4195-AEA8-7395522F6316}"/>
              </c:ext>
            </c:extLst>
          </c:dPt>
          <c:dLbls>
            <c:dLbl>
              <c:idx val="0"/>
              <c:layout>
                <c:manualLayout>
                  <c:x val="-0.212012065009867"/>
                  <c:y val="-0.1567669084804322"/>
                </c:manualLayout>
              </c:layout>
              <c:spPr>
                <a:noFill/>
                <a:ln>
                  <a:noFill/>
                </a:ln>
                <a:effectLst/>
              </c:spPr>
              <c:txPr>
                <a:bodyPr/>
                <a:lstStyle/>
                <a:p>
                  <a:pPr>
                    <a:defRPr sz="600"/>
                  </a:pPr>
                  <a:endParaRPr lang="fr-FR"/>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23A3-4195-AEA8-7395522F6316}"/>
                </c:ext>
              </c:extLst>
            </c:dLbl>
            <c:dLbl>
              <c:idx val="1"/>
              <c:layout>
                <c:manualLayout>
                  <c:x val="0.20841896155153228"/>
                  <c:y val="0.15459220750181676"/>
                </c:manualLayout>
              </c:layout>
              <c:spPr>
                <a:noFill/>
                <a:ln>
                  <a:noFill/>
                </a:ln>
                <a:effectLst/>
              </c:spPr>
              <c:txPr>
                <a:bodyPr/>
                <a:lstStyle/>
                <a:p>
                  <a:pPr>
                    <a:defRPr sz="600"/>
                  </a:pPr>
                  <a:endParaRPr lang="fr-FR"/>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23A3-4195-AEA8-7395522F6316}"/>
                </c:ext>
              </c:extLst>
            </c:dLbl>
            <c:dLbl>
              <c:idx val="2"/>
              <c:layout>
                <c:manualLayout>
                  <c:x val="-2.5036161851286712E-2"/>
                  <c:y val="0"/>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23A3-4195-AEA8-7395522F6316}"/>
                </c:ext>
              </c:extLst>
            </c:dLbl>
            <c:dLbl>
              <c:idx val="3"/>
              <c:layout>
                <c:manualLayout>
                  <c:x val="1.9434083830470867E-2"/>
                  <c:y val="-6.342854075173586E-2"/>
                </c:manualLayout>
              </c:layout>
              <c:spPr/>
              <c:txPr>
                <a:bodyPr/>
                <a:lstStyle/>
                <a:p>
                  <a:pPr>
                    <a:defRPr sz="700">
                      <a:solidFill>
                        <a:schemeClr val="tx1"/>
                      </a:solidFill>
                    </a:defRPr>
                  </a:pPr>
                  <a:endParaRPr lang="fr-FR"/>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23A3-4195-AEA8-7395522F6316}"/>
                </c:ext>
              </c:extLst>
            </c:dLbl>
            <c:spPr>
              <a:noFill/>
              <a:ln>
                <a:noFill/>
              </a:ln>
              <a:effectLst/>
            </c:spPr>
            <c:txPr>
              <a:bodyPr/>
              <a:lstStyle/>
              <a:p>
                <a:pPr>
                  <a:defRPr sz="700"/>
                </a:pPr>
                <a:endParaRPr lang="fr-FR"/>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Feuil1!$A$2:$A$3</c:f>
              <c:strCache>
                <c:ptCount val="2"/>
                <c:pt idx="0">
                  <c:v>TMO</c:v>
                </c:pt>
                <c:pt idx="1">
                  <c:v>MO</c:v>
                </c:pt>
              </c:strCache>
            </c:strRef>
          </c:cat>
          <c:val>
            <c:numRef>
              <c:f>Feuil1!$B$2:$B$3</c:f>
              <c:numCache>
                <c:formatCode>General</c:formatCode>
                <c:ptCount val="2"/>
                <c:pt idx="0">
                  <c:v>11312</c:v>
                </c:pt>
                <c:pt idx="1">
                  <c:v>4210</c:v>
                </c:pt>
              </c:numCache>
            </c:numRef>
          </c:val>
          <c:extLst xmlns:c16r2="http://schemas.microsoft.com/office/drawing/2015/06/chart">
            <c:ext xmlns:c16="http://schemas.microsoft.com/office/drawing/2014/chart" uri="{C3380CC4-5D6E-409C-BE32-E72D297353CC}">
              <c16:uniqueId val="{00000008-23A3-4195-AEA8-7395522F6316}"/>
            </c:ext>
          </c:extLst>
        </c:ser>
        <c:dLbls>
          <c:showLegendKey val="0"/>
          <c:showVal val="0"/>
          <c:showCatName val="0"/>
          <c:showSerName val="0"/>
          <c:showPercent val="0"/>
          <c:showBubbleSize val="0"/>
          <c:showLeaderLines val="1"/>
        </c:dLbls>
        <c:firstSliceAng val="0"/>
      </c:pieChart>
      <c:spPr>
        <a:noFill/>
        <a:ln w="25425">
          <a:noFill/>
        </a:ln>
      </c:spPr>
    </c:plotArea>
    <c:plotVisOnly val="1"/>
    <c:dispBlanksAs val="gap"/>
    <c:showDLblsOverMax val="0"/>
  </c:chart>
  <c:spPr>
    <a:ln>
      <a:noFill/>
    </a:ln>
  </c:spPr>
  <c:txPr>
    <a:bodyPr/>
    <a:lstStyle/>
    <a:p>
      <a:pPr>
        <a:defRPr sz="601"/>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2076689167752673"/>
          <c:y val="0.10139678555392664"/>
          <c:w val="0.41245515645820213"/>
          <c:h val="0.76189729136124384"/>
        </c:manualLayout>
      </c:layout>
      <c:pieChart>
        <c:varyColors val="1"/>
        <c:ser>
          <c:idx val="0"/>
          <c:order val="0"/>
          <c:tx>
            <c:strRef>
              <c:f>Feuil1!$B$1</c:f>
              <c:strCache>
                <c:ptCount val="1"/>
                <c:pt idx="0">
                  <c:v>Dossiers déposés</c:v>
                </c:pt>
              </c:strCache>
            </c:strRef>
          </c:tx>
          <c:dPt>
            <c:idx val="0"/>
            <c:bubble3D val="0"/>
            <c:extLst xmlns:c16r2="http://schemas.microsoft.com/office/drawing/2015/06/chart">
              <c:ext xmlns:c16="http://schemas.microsoft.com/office/drawing/2014/chart" uri="{C3380CC4-5D6E-409C-BE32-E72D297353CC}">
                <c16:uniqueId val="{00000001-23A3-4195-AEA8-7395522F6316}"/>
              </c:ext>
            </c:extLst>
          </c:dPt>
          <c:dPt>
            <c:idx val="1"/>
            <c:bubble3D val="0"/>
            <c:extLst xmlns:c16r2="http://schemas.microsoft.com/office/drawing/2015/06/chart">
              <c:ext xmlns:c16="http://schemas.microsoft.com/office/drawing/2014/chart" uri="{C3380CC4-5D6E-409C-BE32-E72D297353CC}">
                <c16:uniqueId val="{00000003-23A3-4195-AEA8-7395522F6316}"/>
              </c:ext>
            </c:extLst>
          </c:dPt>
          <c:dPt>
            <c:idx val="2"/>
            <c:bubble3D val="0"/>
            <c:extLst xmlns:c16r2="http://schemas.microsoft.com/office/drawing/2015/06/chart">
              <c:ext xmlns:c16="http://schemas.microsoft.com/office/drawing/2014/chart" uri="{C3380CC4-5D6E-409C-BE32-E72D297353CC}">
                <c16:uniqueId val="{00000005-23A3-4195-AEA8-7395522F6316}"/>
              </c:ext>
            </c:extLst>
          </c:dPt>
          <c:dPt>
            <c:idx val="3"/>
            <c:bubble3D val="0"/>
            <c:extLst xmlns:c16r2="http://schemas.microsoft.com/office/drawing/2015/06/chart">
              <c:ext xmlns:c16="http://schemas.microsoft.com/office/drawing/2014/chart" uri="{C3380CC4-5D6E-409C-BE32-E72D297353CC}">
                <c16:uniqueId val="{00000007-23A3-4195-AEA8-7395522F6316}"/>
              </c:ext>
            </c:extLst>
          </c:dPt>
          <c:dLbls>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Feuil1!$A$2:$A$4</c:f>
              <c:strCache>
                <c:ptCount val="3"/>
                <c:pt idx="0">
                  <c:v>Copro fragile</c:v>
                </c:pt>
                <c:pt idx="1">
                  <c:v>Copro en difficulté</c:v>
                </c:pt>
                <c:pt idx="2">
                  <c:v>Autres copro</c:v>
                </c:pt>
              </c:strCache>
            </c:strRef>
          </c:cat>
          <c:val>
            <c:numRef>
              <c:f>Feuil1!$B$2:$B$4</c:f>
              <c:numCache>
                <c:formatCode>General</c:formatCode>
                <c:ptCount val="3"/>
                <c:pt idx="0">
                  <c:v>23</c:v>
                </c:pt>
                <c:pt idx="1">
                  <c:v>22</c:v>
                </c:pt>
                <c:pt idx="2">
                  <c:v>37</c:v>
                </c:pt>
              </c:numCache>
            </c:numRef>
          </c:val>
          <c:extLst xmlns:c16r2="http://schemas.microsoft.com/office/drawing/2015/06/chart">
            <c:ext xmlns:c16="http://schemas.microsoft.com/office/drawing/2014/chart" uri="{C3380CC4-5D6E-409C-BE32-E72D297353CC}">
              <c16:uniqueId val="{00000008-23A3-4195-AEA8-7395522F6316}"/>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54233083917824665"/>
          <c:y val="0.20813024403174413"/>
          <c:w val="0.4012583036816853"/>
          <c:h val="0.6888148961607331"/>
        </c:manualLayout>
      </c:layout>
      <c:overlay val="0"/>
    </c:legend>
    <c:plotVisOnly val="1"/>
    <c:dispBlanksAs val="gap"/>
    <c:showDLblsOverMax val="0"/>
  </c:chart>
  <c:txPr>
    <a:bodyPr/>
    <a:lstStyle/>
    <a:p>
      <a:pPr>
        <a:defRPr sz="800"/>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29672541152078"/>
          <c:y val="0.10612557935631524"/>
          <c:w val="0.51871895341611041"/>
          <c:h val="0.73184358087360146"/>
        </c:manualLayout>
      </c:layout>
      <c:pieChart>
        <c:varyColors val="1"/>
        <c:ser>
          <c:idx val="0"/>
          <c:order val="0"/>
          <c:tx>
            <c:strRef>
              <c:f>Feuil1!$B$1</c:f>
              <c:strCache>
                <c:ptCount val="1"/>
                <c:pt idx="0">
                  <c:v>Dossiers déposés</c:v>
                </c:pt>
              </c:strCache>
            </c:strRef>
          </c:tx>
          <c:spPr>
            <a:ln>
              <a:solidFill>
                <a:schemeClr val="bg1"/>
              </a:solidFill>
            </a:ln>
          </c:spPr>
          <c:dPt>
            <c:idx val="0"/>
            <c:bubble3D val="0"/>
            <c:spPr>
              <a:solidFill>
                <a:srgbClr val="F2B7F7"/>
              </a:solidFill>
              <a:ln>
                <a:solidFill>
                  <a:schemeClr val="bg1"/>
                </a:solidFill>
              </a:ln>
            </c:spPr>
            <c:extLst xmlns:c16r2="http://schemas.microsoft.com/office/drawing/2015/06/chart">
              <c:ext xmlns:c16="http://schemas.microsoft.com/office/drawing/2014/chart" uri="{C3380CC4-5D6E-409C-BE32-E72D297353CC}">
                <c16:uniqueId val="{00000001-23A3-4195-AEA8-7395522F6316}"/>
              </c:ext>
            </c:extLst>
          </c:dPt>
          <c:dPt>
            <c:idx val="1"/>
            <c:bubble3D val="0"/>
            <c:spPr>
              <a:solidFill>
                <a:srgbClr val="8B3545"/>
              </a:solidFill>
              <a:ln>
                <a:solidFill>
                  <a:schemeClr val="bg1"/>
                </a:solidFill>
              </a:ln>
            </c:spPr>
            <c:extLst xmlns:c16r2="http://schemas.microsoft.com/office/drawing/2015/06/chart">
              <c:ext xmlns:c16="http://schemas.microsoft.com/office/drawing/2014/chart" uri="{C3380CC4-5D6E-409C-BE32-E72D297353CC}">
                <c16:uniqueId val="{00000003-23A3-4195-AEA8-7395522F6316}"/>
              </c:ext>
            </c:extLst>
          </c:dPt>
          <c:dPt>
            <c:idx val="2"/>
            <c:bubble3D val="0"/>
            <c:spPr>
              <a:solidFill>
                <a:schemeClr val="accent3">
                  <a:lumMod val="20000"/>
                  <a:lumOff val="80000"/>
                </a:schemeClr>
              </a:solidFill>
              <a:ln>
                <a:solidFill>
                  <a:schemeClr val="bg1"/>
                </a:solidFill>
              </a:ln>
            </c:spPr>
            <c:extLst xmlns:c16r2="http://schemas.microsoft.com/office/drawing/2015/06/chart">
              <c:ext xmlns:c16="http://schemas.microsoft.com/office/drawing/2014/chart" uri="{C3380CC4-5D6E-409C-BE32-E72D297353CC}">
                <c16:uniqueId val="{00000005-23A3-4195-AEA8-7395522F6316}"/>
              </c:ext>
            </c:extLst>
          </c:dPt>
          <c:dPt>
            <c:idx val="3"/>
            <c:bubble3D val="0"/>
            <c:spPr>
              <a:solidFill>
                <a:srgbClr val="678BCB"/>
              </a:solidFill>
              <a:ln>
                <a:solidFill>
                  <a:schemeClr val="bg1"/>
                </a:solidFill>
              </a:ln>
            </c:spPr>
            <c:extLst xmlns:c16r2="http://schemas.microsoft.com/office/drawing/2015/06/chart">
              <c:ext xmlns:c16="http://schemas.microsoft.com/office/drawing/2014/chart" uri="{C3380CC4-5D6E-409C-BE32-E72D297353CC}">
                <c16:uniqueId val="{00000007-23A3-4195-AEA8-7395522F6316}"/>
              </c:ext>
            </c:extLst>
          </c:dPt>
          <c:dLbls>
            <c:dLbl>
              <c:idx val="0"/>
              <c:layout>
                <c:manualLayout>
                  <c:x val="-5.2305593535592429E-2"/>
                  <c:y val="4.6534409140874455E-3"/>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23A3-4195-AEA8-7395522F6316}"/>
                </c:ext>
              </c:extLst>
            </c:dLbl>
            <c:dLbl>
              <c:idx val="1"/>
              <c:layout>
                <c:manualLayout>
                  <c:x val="4.6616940086003159E-3"/>
                  <c:y val="-7.4233626098316949E-3"/>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23A3-4195-AEA8-7395522F6316}"/>
                </c:ext>
              </c:extLst>
            </c:dLbl>
            <c:dLbl>
              <c:idx val="2"/>
              <c:layout>
                <c:manualLayout>
                  <c:x val="-2.5036161851286712E-2"/>
                  <c:y val="0"/>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23A3-4195-AEA8-7395522F6316}"/>
                </c:ext>
              </c:extLst>
            </c:dLbl>
            <c:dLbl>
              <c:idx val="3"/>
              <c:layout>
                <c:manualLayout>
                  <c:x val="1.9434083830470867E-2"/>
                  <c:y val="-6.342854075173586E-2"/>
                </c:manualLayout>
              </c:layout>
              <c:spPr/>
              <c:txPr>
                <a:bodyPr/>
                <a:lstStyle/>
                <a:p>
                  <a:pPr>
                    <a:defRPr sz="900">
                      <a:solidFill>
                        <a:schemeClr val="tx1"/>
                      </a:solidFill>
                    </a:defRPr>
                  </a:pPr>
                  <a:endParaRPr lang="fr-FR"/>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23A3-4195-AEA8-7395522F6316}"/>
                </c:ext>
              </c:extLst>
            </c:dLbl>
            <c:spPr>
              <a:noFill/>
              <a:ln>
                <a:noFill/>
              </a:ln>
              <a:effectLst/>
            </c:spPr>
            <c:txPr>
              <a:bodyPr/>
              <a:lstStyle/>
              <a:p>
                <a:pPr>
                  <a:defRPr sz="900"/>
                </a:pPr>
                <a:endParaRPr lang="fr-FR"/>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Feuil1!$A$2:$A$5</c:f>
              <c:strCache>
                <c:ptCount val="4"/>
                <c:pt idx="0">
                  <c:v>SUP</c:v>
                </c:pt>
                <c:pt idx="1">
                  <c:v>INT</c:v>
                </c:pt>
                <c:pt idx="2">
                  <c:v>MO</c:v>
                </c:pt>
                <c:pt idx="3">
                  <c:v>TMO</c:v>
                </c:pt>
              </c:strCache>
            </c:strRef>
          </c:cat>
          <c:val>
            <c:numRef>
              <c:f>Feuil1!$B$2:$B$5</c:f>
              <c:numCache>
                <c:formatCode>General</c:formatCode>
                <c:ptCount val="4"/>
                <c:pt idx="0">
                  <c:v>8118</c:v>
                </c:pt>
                <c:pt idx="1">
                  <c:v>95269</c:v>
                </c:pt>
                <c:pt idx="2">
                  <c:v>70185</c:v>
                </c:pt>
                <c:pt idx="3">
                  <c:v>144857</c:v>
                </c:pt>
              </c:numCache>
            </c:numRef>
          </c:val>
          <c:extLst xmlns:c16r2="http://schemas.microsoft.com/office/drawing/2015/06/chart">
            <c:ext xmlns:c16="http://schemas.microsoft.com/office/drawing/2014/chart" uri="{C3380CC4-5D6E-409C-BE32-E72D297353CC}">
              <c16:uniqueId val="{00000008-23A3-4195-AEA8-7395522F6316}"/>
            </c:ext>
          </c:extLst>
        </c:ser>
        <c:dLbls>
          <c:showLegendKey val="0"/>
          <c:showVal val="0"/>
          <c:showCatName val="0"/>
          <c:showSerName val="0"/>
          <c:showPercent val="0"/>
          <c:showBubbleSize val="0"/>
          <c:showLeaderLines val="1"/>
        </c:dLbls>
        <c:firstSliceAng val="0"/>
      </c:pieChart>
      <c:spPr>
        <a:noFill/>
        <a:ln w="25425">
          <a:noFill/>
        </a:ln>
      </c:spPr>
    </c:plotArea>
    <c:plotVisOnly val="1"/>
    <c:dispBlanksAs val="gap"/>
    <c:showDLblsOverMax val="0"/>
  </c:chart>
  <c:spPr>
    <a:ln>
      <a:noFill/>
    </a:ln>
  </c:spPr>
  <c:txPr>
    <a:bodyPr/>
    <a:lstStyle/>
    <a:p>
      <a:pPr>
        <a:defRPr sz="601"/>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90752849308945"/>
          <c:y val="0.14320723457131024"/>
          <c:w val="0.2556100960462091"/>
          <c:h val="0.43393105670000842"/>
        </c:manualLayout>
      </c:layout>
      <c:pieChart>
        <c:varyColors val="1"/>
        <c:ser>
          <c:idx val="0"/>
          <c:order val="0"/>
          <c:tx>
            <c:strRef>
              <c:f>Feuil2!$B$1</c:f>
              <c:strCache>
                <c:ptCount val="1"/>
                <c:pt idx="0">
                  <c:v>Nb travaux</c:v>
                </c:pt>
              </c:strCache>
            </c:strRef>
          </c:tx>
          <c:dPt>
            <c:idx val="0"/>
            <c:bubble3D val="0"/>
            <c:spPr>
              <a:solidFill>
                <a:schemeClr val="accent2">
                  <a:lumMod val="20000"/>
                  <a:lumOff val="80000"/>
                </a:schemeClr>
              </a:solidFill>
            </c:spPr>
            <c:extLst xmlns:c16r2="http://schemas.microsoft.com/office/drawing/2015/06/chart">
              <c:ext xmlns:c16="http://schemas.microsoft.com/office/drawing/2014/chart" uri="{C3380CC4-5D6E-409C-BE32-E72D297353CC}">
                <c16:uniqueId val="{00000001-9B50-452E-8026-2FA35E773902}"/>
              </c:ext>
            </c:extLst>
          </c:dPt>
          <c:dPt>
            <c:idx val="1"/>
            <c:bubble3D val="0"/>
            <c:spPr>
              <a:solidFill>
                <a:srgbClr val="82B6C0"/>
              </a:solidFill>
            </c:spPr>
            <c:extLst xmlns:c16r2="http://schemas.microsoft.com/office/drawing/2015/06/chart">
              <c:ext xmlns:c16="http://schemas.microsoft.com/office/drawing/2014/chart" uri="{C3380CC4-5D6E-409C-BE32-E72D297353CC}">
                <c16:uniqueId val="{00000003-9B50-452E-8026-2FA35E773902}"/>
              </c:ext>
            </c:extLst>
          </c:dPt>
          <c:dPt>
            <c:idx val="3"/>
            <c:bubble3D val="0"/>
            <c:spPr>
              <a:solidFill>
                <a:schemeClr val="accent5">
                  <a:lumMod val="40000"/>
                  <a:lumOff val="60000"/>
                </a:schemeClr>
              </a:solidFill>
            </c:spPr>
            <c:extLst xmlns:c16r2="http://schemas.microsoft.com/office/drawing/2015/06/chart">
              <c:ext xmlns:c16="http://schemas.microsoft.com/office/drawing/2014/chart" uri="{C3380CC4-5D6E-409C-BE32-E72D297353CC}">
                <c16:uniqueId val="{00000005-9B50-452E-8026-2FA35E773902}"/>
              </c:ext>
            </c:extLst>
          </c:dPt>
          <c:dLbls>
            <c:dLbl>
              <c:idx val="5"/>
              <c:layout>
                <c:manualLayout>
                  <c:x val="-4.4915247332370602E-2"/>
                  <c:y val="1.3778662235912279E-3"/>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9B50-452E-8026-2FA35E773902}"/>
                </c:ext>
              </c:extLst>
            </c:dLbl>
            <c:dLbl>
              <c:idx val="6"/>
              <c:layout>
                <c:manualLayout>
                  <c:x val="-3.575197623014361E-2"/>
                  <c:y val="-8.3326588811075616E-3"/>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9B50-452E-8026-2FA35E773902}"/>
                </c:ext>
              </c:extLst>
            </c:dLbl>
            <c:dLbl>
              <c:idx val="8"/>
              <c:layout>
                <c:manualLayout>
                  <c:x val="5.8773689736329342E-2"/>
                  <c:y val="2.359789316994133E-2"/>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9B50-452E-8026-2FA35E773902}"/>
                </c:ext>
              </c:extLst>
            </c:dLbl>
            <c:spPr>
              <a:noFill/>
              <a:ln>
                <a:noFill/>
              </a:ln>
              <a:effectLst/>
            </c:spPr>
            <c:txPr>
              <a:bodyPr/>
              <a:lstStyle/>
              <a:p>
                <a:pPr>
                  <a:defRPr sz="700"/>
                </a:pPr>
                <a:endParaRPr lang="fr-FR"/>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Feuil2!$A$2:$A$9</c:f>
              <c:strCache>
                <c:ptCount val="8"/>
                <c:pt idx="0">
                  <c:v>Isolation</c:v>
                </c:pt>
                <c:pt idx="1">
                  <c:v>Autre chauffage ou chauffe-eau</c:v>
                </c:pt>
                <c:pt idx="2">
                  <c:v>Pompe à chaleur air / eau</c:v>
                </c:pt>
                <c:pt idx="3">
                  <c:v>Poêle à granulés</c:v>
                </c:pt>
                <c:pt idx="4">
                  <c:v>Chaudière à gaz THPE</c:v>
                </c:pt>
                <c:pt idx="5">
                  <c:v>Ventilation</c:v>
                </c:pt>
                <c:pt idx="6">
                  <c:v>Audit énergétique</c:v>
                </c:pt>
                <c:pt idx="7">
                  <c:v>Autres travaux</c:v>
                </c:pt>
              </c:strCache>
            </c:strRef>
          </c:cat>
          <c:val>
            <c:numRef>
              <c:f>Feuil2!$B$2:$B$9</c:f>
              <c:numCache>
                <c:formatCode>General</c:formatCode>
                <c:ptCount val="8"/>
                <c:pt idx="0">
                  <c:v>86361</c:v>
                </c:pt>
                <c:pt idx="1">
                  <c:v>118543</c:v>
                </c:pt>
                <c:pt idx="2">
                  <c:v>73511</c:v>
                </c:pt>
                <c:pt idx="3">
                  <c:v>81984</c:v>
                </c:pt>
                <c:pt idx="4">
                  <c:v>12497</c:v>
                </c:pt>
                <c:pt idx="5">
                  <c:v>18444</c:v>
                </c:pt>
                <c:pt idx="6">
                  <c:v>17100</c:v>
                </c:pt>
                <c:pt idx="7">
                  <c:v>3371</c:v>
                </c:pt>
              </c:numCache>
            </c:numRef>
          </c:val>
          <c:extLst xmlns:c16r2="http://schemas.microsoft.com/office/drawing/2015/06/chart">
            <c:ext xmlns:c16="http://schemas.microsoft.com/office/drawing/2014/chart" uri="{C3380CC4-5D6E-409C-BE32-E72D297353CC}">
              <c16:uniqueId val="{00000000-739A-4C7A-931B-F1DA2C924778}"/>
            </c:ext>
          </c:extLst>
        </c:ser>
        <c:dLbls>
          <c:showLegendKey val="0"/>
          <c:showVal val="0"/>
          <c:showCatName val="0"/>
          <c:showSerName val="0"/>
          <c:showPercent val="1"/>
          <c:showBubbleSize val="0"/>
          <c:showLeaderLines val="1"/>
        </c:dLbls>
        <c:firstSliceAng val="0"/>
      </c:pieChart>
    </c:plotArea>
    <c:legend>
      <c:legendPos val="b"/>
      <c:layout>
        <c:manualLayout>
          <c:xMode val="edge"/>
          <c:yMode val="edge"/>
          <c:x val="6.0631009899083474E-2"/>
          <c:y val="0.63768347084224009"/>
          <c:w val="0.88208223357798665"/>
          <c:h val="0.32480587677995876"/>
        </c:manualLayout>
      </c:layout>
      <c:overlay val="0"/>
      <c:txPr>
        <a:bodyPr/>
        <a:lstStyle/>
        <a:p>
          <a:pPr>
            <a:defRPr sz="600"/>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Feuil2!$C$1</c:f>
              <c:strCache>
                <c:ptCount val="1"/>
                <c:pt idx="0">
                  <c:v>MT sub</c:v>
                </c:pt>
              </c:strCache>
            </c:strRef>
          </c:tx>
          <c:dPt>
            <c:idx val="0"/>
            <c:bubble3D val="0"/>
            <c:spPr>
              <a:solidFill>
                <a:schemeClr val="accent2">
                  <a:lumMod val="20000"/>
                  <a:lumOff val="80000"/>
                </a:schemeClr>
              </a:solidFill>
            </c:spPr>
            <c:extLst xmlns:c16r2="http://schemas.microsoft.com/office/drawing/2015/06/chart">
              <c:ext xmlns:c16="http://schemas.microsoft.com/office/drawing/2014/chart" uri="{C3380CC4-5D6E-409C-BE32-E72D297353CC}">
                <c16:uniqueId val="{00000001-B11E-46E9-ABC8-C8D7B78F57A3}"/>
              </c:ext>
            </c:extLst>
          </c:dPt>
          <c:dPt>
            <c:idx val="1"/>
            <c:bubble3D val="0"/>
            <c:spPr>
              <a:solidFill>
                <a:srgbClr val="82B6C0"/>
              </a:solidFill>
            </c:spPr>
            <c:extLst xmlns:c16r2="http://schemas.microsoft.com/office/drawing/2015/06/chart">
              <c:ext xmlns:c16="http://schemas.microsoft.com/office/drawing/2014/chart" uri="{C3380CC4-5D6E-409C-BE32-E72D297353CC}">
                <c16:uniqueId val="{00000003-B11E-46E9-ABC8-C8D7B78F57A3}"/>
              </c:ext>
            </c:extLst>
          </c:dPt>
          <c:dPt>
            <c:idx val="3"/>
            <c:bubble3D val="0"/>
            <c:spPr>
              <a:solidFill>
                <a:schemeClr val="accent5">
                  <a:lumMod val="40000"/>
                  <a:lumOff val="60000"/>
                </a:schemeClr>
              </a:solidFill>
            </c:spPr>
            <c:extLst xmlns:c16r2="http://schemas.microsoft.com/office/drawing/2015/06/chart">
              <c:ext xmlns:c16="http://schemas.microsoft.com/office/drawing/2014/chart" uri="{C3380CC4-5D6E-409C-BE32-E72D297353CC}">
                <c16:uniqueId val="{00000005-B11E-46E9-ABC8-C8D7B78F57A3}"/>
              </c:ext>
            </c:extLst>
          </c:dPt>
          <c:dLbls>
            <c:dLbl>
              <c:idx val="6"/>
              <c:layout>
                <c:manualLayout>
                  <c:x val="-0.13220984705403102"/>
                  <c:y val="-1.6545724826437916E-2"/>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B11E-46E9-ABC8-C8D7B78F57A3}"/>
                </c:ext>
              </c:extLst>
            </c:dLbl>
            <c:dLbl>
              <c:idx val="7"/>
              <c:delete val="1"/>
            </c:dLbl>
            <c:dLbl>
              <c:idx val="8"/>
              <c:layout>
                <c:manualLayout>
                  <c:x val="0.25558003786454264"/>
                  <c:y val="1.9109941479152685E-2"/>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AEE-4BB4-9F32-027E2A6F02AE}"/>
                </c:ext>
              </c:extLst>
            </c:dLbl>
            <c:numFmt formatCode="0%" sourceLinked="0"/>
            <c:spPr>
              <a:noFill/>
              <a:ln>
                <a:noFill/>
              </a:ln>
              <a:effectLst/>
            </c:spPr>
            <c:txPr>
              <a:bodyPr/>
              <a:lstStyle/>
              <a:p>
                <a:pPr>
                  <a:defRPr sz="700"/>
                </a:pPr>
                <a:endParaRPr lang="fr-FR"/>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Feuil2!$A$2:$A$9</c:f>
              <c:strCache>
                <c:ptCount val="8"/>
                <c:pt idx="0">
                  <c:v>Isolation</c:v>
                </c:pt>
                <c:pt idx="1">
                  <c:v>Autre chauffage ou chauffe-eau</c:v>
                </c:pt>
                <c:pt idx="2">
                  <c:v>Pompe à chaleur air / eau</c:v>
                </c:pt>
                <c:pt idx="3">
                  <c:v>Poêle à granulés</c:v>
                </c:pt>
                <c:pt idx="4">
                  <c:v>Chaudière à gaz THPE</c:v>
                </c:pt>
                <c:pt idx="5">
                  <c:v>Ventilation</c:v>
                </c:pt>
                <c:pt idx="6">
                  <c:v>Audit énergétique</c:v>
                </c:pt>
                <c:pt idx="7">
                  <c:v>Autres travaux</c:v>
                </c:pt>
              </c:strCache>
            </c:strRef>
          </c:cat>
          <c:val>
            <c:numRef>
              <c:f>Feuil2!$C$2:$C$9</c:f>
              <c:numCache>
                <c:formatCode>_-* #,##0\ "€"_-;\-* #,##0\ "€"_-;_-* "-"??\ "€"_-;_-@_-</c:formatCode>
                <c:ptCount val="8"/>
                <c:pt idx="0">
                  <c:v>221394460.50000003</c:v>
                </c:pt>
                <c:pt idx="1">
                  <c:v>386745082.25999999</c:v>
                </c:pt>
                <c:pt idx="2">
                  <c:v>256790030.56</c:v>
                </c:pt>
                <c:pt idx="3">
                  <c:v>199038604.68000001</c:v>
                </c:pt>
                <c:pt idx="4">
                  <c:v>12910702.609999999</c:v>
                </c:pt>
                <c:pt idx="5">
                  <c:v>69541605.760000005</c:v>
                </c:pt>
                <c:pt idx="6">
                  <c:v>7333153.2299999995</c:v>
                </c:pt>
                <c:pt idx="7" formatCode="General">
                  <c:v>1277194.3999999999</c:v>
                </c:pt>
              </c:numCache>
            </c:numRef>
          </c:val>
          <c:extLst xmlns:c16r2="http://schemas.microsoft.com/office/drawing/2015/06/chart">
            <c:ext xmlns:c16="http://schemas.microsoft.com/office/drawing/2014/chart" uri="{C3380CC4-5D6E-409C-BE32-E72D297353CC}">
              <c16:uniqueId val="{00000003-2AEE-4BB4-9F32-027E2A6F02AE}"/>
            </c:ext>
          </c:extLst>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050"/>
      </a:pPr>
      <a:endParaRPr lang="fr-F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E767F5-2C84-406E-86E8-D7783DF434FC}" type="datetimeFigureOut">
              <a:rPr lang="fr-FR" smtClean="0"/>
              <a:t>01/07/2022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F4A4AF-DC38-4931-BBF7-B0641D9CA448}" type="slidenum">
              <a:rPr lang="fr-FR" smtClean="0"/>
              <a:t>‹N°›</a:t>
            </a:fld>
            <a:endParaRPr lang="fr-FR"/>
          </a:p>
        </p:txBody>
      </p:sp>
    </p:spTree>
    <p:extLst>
      <p:ext uri="{BB962C8B-B14F-4D97-AF65-F5344CB8AC3E}">
        <p14:creationId xmlns:p14="http://schemas.microsoft.com/office/powerpoint/2010/main" val="3930494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01/07/2022</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 smtClean="0"/>
          </a:p>
          <a:p>
            <a:endParaRPr lang="" smtClean="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a:t>
            </a:fld>
            <a:endParaRPr lang="fr-FR" dirty="0"/>
          </a:p>
        </p:txBody>
      </p:sp>
    </p:spTree>
    <p:extLst>
      <p:ext uri="{BB962C8B-B14F-4D97-AF65-F5344CB8AC3E}">
        <p14:creationId xmlns:p14="http://schemas.microsoft.com/office/powerpoint/2010/main" val="257194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a:t>
            </a:fld>
            <a:endParaRPr lang="fr-FR" dirty="0"/>
          </a:p>
        </p:txBody>
      </p:sp>
    </p:spTree>
    <p:extLst>
      <p:ext uri="{BB962C8B-B14F-4D97-AF65-F5344CB8AC3E}">
        <p14:creationId xmlns:p14="http://schemas.microsoft.com/office/powerpoint/2010/main" val="646743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5</a:t>
            </a:fld>
            <a:endParaRPr lang="fr-FR" dirty="0"/>
          </a:p>
        </p:txBody>
      </p:sp>
    </p:spTree>
    <p:extLst>
      <p:ext uri="{BB962C8B-B14F-4D97-AF65-F5344CB8AC3E}">
        <p14:creationId xmlns:p14="http://schemas.microsoft.com/office/powerpoint/2010/main" val="1700621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9DDC2FB4-0703-41A0-9AC1-F4ED4DBC73FC}" type="datetime1">
              <a:rPr lang="fr-FR" smtClean="0"/>
              <a:t>01/07/2022</a:t>
            </a:fld>
            <a:endParaRPr lang="fr-FR" dirty="0"/>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r>
              <a:rPr lang="fr-FR" smtClean="0"/>
              <a:t>Bilan MaPrimeRénov'</a:t>
            </a:r>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smtClean="0"/>
              <a:t>Titre</a:t>
            </a:r>
            <a:endParaRPr lang="fr-FR" dirty="0"/>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732000" y="540000"/>
            <a:ext cx="1692000" cy="1240800"/>
          </a:xfrm>
          <a:prstGeom prst="rect">
            <a:avLst/>
          </a:prstGeom>
        </p:spPr>
      </p:pic>
      <p:pic>
        <p:nvPicPr>
          <p:cNvPr id="2" name="Imag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40000" y="360000"/>
            <a:ext cx="2700000" cy="2700000"/>
          </a:xfrm>
          <a:prstGeom prst="rect">
            <a:avLst/>
          </a:prstGeom>
        </p:spPr>
      </p:pic>
    </p:spTree>
    <p:extLst>
      <p:ext uri="{BB962C8B-B14F-4D97-AF65-F5344CB8AC3E}">
        <p14:creationId xmlns:p14="http://schemas.microsoft.com/office/powerpoint/2010/main" val="34326109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smtClean="0"/>
              <a:t>Titre</a:t>
            </a:r>
            <a:endParaRPr lang="fr-FR" dirty="0"/>
          </a:p>
        </p:txBody>
      </p:sp>
      <p:sp>
        <p:nvSpPr>
          <p:cNvPr id="2" name="Espace réservé de la date 1"/>
          <p:cNvSpPr>
            <a:spLocks noGrp="1"/>
          </p:cNvSpPr>
          <p:nvPr>
            <p:ph type="dt" sz="half" idx="10"/>
          </p:nvPr>
        </p:nvSpPr>
        <p:spPr bwMode="gray"/>
        <p:txBody>
          <a:bodyPr/>
          <a:lstStyle/>
          <a:p>
            <a:pPr algn="r"/>
            <a:fld id="{F2176B36-3E8E-412A-B403-04A5A9C67066}" type="datetime1">
              <a:rPr lang="fr-FR" cap="all" smtClean="0"/>
              <a:t>01/07/2022</a:t>
            </a:fld>
            <a:endParaRPr lang="fr-FR" cap="all" dirty="0"/>
          </a:p>
        </p:txBody>
      </p:sp>
      <p:sp>
        <p:nvSpPr>
          <p:cNvPr id="3" name="Espace réservé du pied de page 2"/>
          <p:cNvSpPr>
            <a:spLocks noGrp="1"/>
          </p:cNvSpPr>
          <p:nvPr>
            <p:ph type="ftr" sz="quarter" idx="11"/>
          </p:nvPr>
        </p:nvSpPr>
        <p:spPr bwMode="gray"/>
        <p:txBody>
          <a:bodyPr/>
          <a:lstStyle/>
          <a:p>
            <a:r>
              <a:rPr lang="fr-FR" smtClean="0"/>
              <a:t>Bilan MaPrimeRénov'</a:t>
            </a:r>
            <a:endParaRPr lang="fr-FR" dirty="0"/>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smtClean="0"/>
              <a:t>Titre</a:t>
            </a:r>
          </a:p>
          <a:p>
            <a:pPr lvl="1"/>
            <a:r>
              <a:rPr lang="fr-FR" dirty="0" smtClean="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272000" y="360000"/>
            <a:ext cx="1512000" cy="1045597"/>
          </a:xfrm>
          <a:prstGeom prst="rect">
            <a:avLst/>
          </a:prstGeom>
        </p:spPr>
      </p:pic>
      <p:pic>
        <p:nvPicPr>
          <p:cNvPr id="6" name="Imag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80000" y="180000"/>
            <a:ext cx="1440000" cy="1440000"/>
          </a:xfrm>
          <a:prstGeom prst="rect">
            <a:avLst/>
          </a:prstGeom>
        </p:spPr>
      </p:pic>
    </p:spTree>
    <p:extLst>
      <p:ext uri="{BB962C8B-B14F-4D97-AF65-F5344CB8AC3E}">
        <p14:creationId xmlns:p14="http://schemas.microsoft.com/office/powerpoint/2010/main" val="34839045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smtClean="0"/>
              <a:t>Titre</a:t>
            </a:r>
            <a:endParaRPr lang="fr-FR" dirty="0"/>
          </a:p>
        </p:txBody>
      </p:sp>
      <p:sp>
        <p:nvSpPr>
          <p:cNvPr id="3" name="Espace réservé de la date 2"/>
          <p:cNvSpPr>
            <a:spLocks noGrp="1"/>
          </p:cNvSpPr>
          <p:nvPr>
            <p:ph type="dt" sz="half" idx="10"/>
          </p:nvPr>
        </p:nvSpPr>
        <p:spPr bwMode="gray"/>
        <p:txBody>
          <a:bodyPr/>
          <a:lstStyle/>
          <a:p>
            <a:pPr algn="r"/>
            <a:fld id="{2C3B5EB4-586B-4F22-982B-BB5265F06EAF}" type="datetime1">
              <a:rPr lang="fr-FR" cap="all" smtClean="0"/>
              <a:t>01/07/2022</a:t>
            </a:fld>
            <a:endParaRPr lang="fr-FR" cap="all" dirty="0"/>
          </a:p>
        </p:txBody>
      </p:sp>
      <p:sp>
        <p:nvSpPr>
          <p:cNvPr id="4" name="Espace réservé du pied de page 3"/>
          <p:cNvSpPr>
            <a:spLocks noGrp="1"/>
          </p:cNvSpPr>
          <p:nvPr>
            <p:ph type="ftr" sz="quarter" idx="11"/>
          </p:nvPr>
        </p:nvSpPr>
        <p:spPr bwMode="gray"/>
        <p:txBody>
          <a:bodyPr/>
          <a:lstStyle/>
          <a:p>
            <a:r>
              <a:rPr lang="fr-FR" smtClean="0"/>
              <a:t>Bilan MaPrimeRénov'</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smtClean="0"/>
              <a:t>Titre de la partie</a:t>
            </a:r>
          </a:p>
          <a:p>
            <a:pPr lvl="1"/>
            <a:r>
              <a:rPr lang="fr-FR" dirty="0" smtClean="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smtClean="0"/>
              <a:t>Titre de la partie</a:t>
            </a:r>
          </a:p>
          <a:p>
            <a:pPr lvl="1"/>
            <a:r>
              <a:rPr lang="fr-FR" dirty="0" smtClean="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smtClean="0"/>
              <a:t>Titre de la partie</a:t>
            </a:r>
          </a:p>
          <a:p>
            <a:pPr lvl="1"/>
            <a:r>
              <a:rPr lang="fr-FR" dirty="0" smtClean="0"/>
              <a:t>Deuxième niveau</a:t>
            </a:r>
          </a:p>
        </p:txBody>
      </p:sp>
    </p:spTree>
    <p:extLst>
      <p:ext uri="{BB962C8B-B14F-4D97-AF65-F5344CB8AC3E}">
        <p14:creationId xmlns:p14="http://schemas.microsoft.com/office/powerpoint/2010/main" val="16410304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06400"/>
          </a:xfrm>
          <a:solidFill>
            <a:schemeClr val="bg1">
              <a:lumMod val="85000"/>
            </a:schemeClr>
          </a:solidFill>
        </p:spPr>
        <p:txBody>
          <a:bodyPr tIns="1080000" anchor="ctr" anchorCtr="0"/>
          <a:lstStyle>
            <a:lvl1pPr algn="ctr">
              <a:defRPr cap="all" baseline="0"/>
            </a:lvl1pPr>
          </a:lstStyle>
          <a:p>
            <a:r>
              <a:rPr lang="fr-FR" dirty="0" smtClean="0"/>
              <a:t>Sélectionner l’icône pour insérer une image, </a:t>
            </a:r>
            <a:br>
              <a:rPr lang="fr-FR" dirty="0" smtClean="0"/>
            </a:br>
            <a:r>
              <a:rPr lang="fr-FR" dirty="0" smtClean="0"/>
              <a:t>puis disposer l’image en arrière plan </a:t>
            </a:r>
            <a:br>
              <a:rPr lang="fr-FR" dirty="0" smtClean="0"/>
            </a:br>
            <a:r>
              <a:rPr lang="fr-FR" dirty="0" smtClean="0"/>
              <a:t>(Sélectionner l’image avec le bouton droit de la souris / </a:t>
            </a:r>
            <a:br>
              <a:rPr lang="fr-FR" dirty="0" smtClean="0"/>
            </a:br>
            <a:r>
              <a:rPr lang="fr-FR" dirty="0" smtClean="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smtClean="0"/>
              <a:t>Titre</a:t>
            </a:r>
            <a:endParaRPr lang="fr-FR" dirty="0"/>
          </a:p>
        </p:txBody>
      </p:sp>
      <p:sp>
        <p:nvSpPr>
          <p:cNvPr id="3" name="Espace réservé de la date 2"/>
          <p:cNvSpPr>
            <a:spLocks noGrp="1"/>
          </p:cNvSpPr>
          <p:nvPr>
            <p:ph type="dt" sz="half" idx="10"/>
          </p:nvPr>
        </p:nvSpPr>
        <p:spPr bwMode="gray"/>
        <p:txBody>
          <a:bodyPr/>
          <a:lstStyle/>
          <a:p>
            <a:pPr algn="r"/>
            <a:fld id="{C3841703-0DFD-4B61-97AF-F29FA594B0A0}" type="datetime1">
              <a:rPr lang="fr-FR" cap="all" smtClean="0"/>
              <a:t>01/07/2022</a:t>
            </a:fld>
            <a:endParaRPr lang="fr-FR" cap="all" dirty="0"/>
          </a:p>
        </p:txBody>
      </p:sp>
      <p:sp>
        <p:nvSpPr>
          <p:cNvPr id="4" name="Espace réservé du pied de page 3"/>
          <p:cNvSpPr>
            <a:spLocks noGrp="1"/>
          </p:cNvSpPr>
          <p:nvPr>
            <p:ph type="ftr" sz="quarter" idx="11"/>
          </p:nvPr>
        </p:nvSpPr>
        <p:spPr bwMode="gray"/>
        <p:txBody>
          <a:bodyPr/>
          <a:lstStyle/>
          <a:p>
            <a:r>
              <a:rPr lang="fr-FR" smtClean="0"/>
              <a:t>Bilan MaPrimeRénov'</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smtClean="0"/>
              <a:t>Titre</a:t>
            </a:r>
            <a:endParaRPr lang="fr-FR" dirty="0"/>
          </a:p>
        </p:txBody>
      </p:sp>
      <p:sp>
        <p:nvSpPr>
          <p:cNvPr id="3" name="Espace réservé de la date 2"/>
          <p:cNvSpPr>
            <a:spLocks noGrp="1"/>
          </p:cNvSpPr>
          <p:nvPr>
            <p:ph type="dt" sz="half" idx="10"/>
          </p:nvPr>
        </p:nvSpPr>
        <p:spPr bwMode="gray"/>
        <p:txBody>
          <a:bodyPr/>
          <a:lstStyle/>
          <a:p>
            <a:pPr algn="r"/>
            <a:fld id="{A5FB6A40-BFA8-40BE-BC16-77CEDBDF851C}" type="datetime1">
              <a:rPr lang="fr-FR" cap="all" smtClean="0"/>
              <a:t>01/07/2022</a:t>
            </a:fld>
            <a:endParaRPr lang="fr-FR" cap="all" dirty="0"/>
          </a:p>
        </p:txBody>
      </p:sp>
      <p:sp>
        <p:nvSpPr>
          <p:cNvPr id="4" name="Espace réservé du pied de page 3"/>
          <p:cNvSpPr>
            <a:spLocks noGrp="1"/>
          </p:cNvSpPr>
          <p:nvPr>
            <p:ph type="ftr" sz="quarter" idx="11"/>
          </p:nvPr>
        </p:nvSpPr>
        <p:spPr bwMode="gray"/>
        <p:txBody>
          <a:bodyPr/>
          <a:lstStyle/>
          <a:p>
            <a:r>
              <a:rPr lang="fr-FR" smtClean="0"/>
              <a:t>Bilan MaPrimeRénov'</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smtClean="0"/>
              <a:t>Titre</a:t>
            </a:r>
          </a:p>
          <a:p>
            <a:pPr lvl="1"/>
            <a:r>
              <a:rPr lang="fr-FR" dirty="0" smtClean="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smtClean="0"/>
              <a:t>Texte de niveau 1</a:t>
            </a:r>
          </a:p>
          <a:p>
            <a:pPr lvl="1"/>
            <a:r>
              <a:rPr lang="fr-FR" dirty="0" smtClean="0"/>
              <a:t>Texte de niveau 2</a:t>
            </a:r>
          </a:p>
          <a:p>
            <a:pPr lvl="2"/>
            <a:r>
              <a:rPr lang="fr-FR" dirty="0" smtClean="0"/>
              <a:t>Texte de niveau 3</a:t>
            </a:r>
          </a:p>
          <a:p>
            <a:pPr lvl="3"/>
            <a:r>
              <a:rPr lang="fr-FR" dirty="0" smtClean="0"/>
              <a:t>Texte de niveau 4</a:t>
            </a:r>
          </a:p>
          <a:p>
            <a:pPr lvl="4"/>
            <a:r>
              <a:rPr lang="fr-FR" dirty="0" smtClean="0"/>
              <a:t>Texte de niveau 5</a:t>
            </a:r>
            <a:endParaRPr lang="fr-FR" dirty="0"/>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smtClean="0"/>
              <a:t>Texte de niveau 1</a:t>
            </a:r>
          </a:p>
          <a:p>
            <a:pPr lvl="1"/>
            <a:r>
              <a:rPr lang="fr-FR" dirty="0" smtClean="0"/>
              <a:t>Texte de niveau 2</a:t>
            </a:r>
          </a:p>
          <a:p>
            <a:pPr lvl="2"/>
            <a:r>
              <a:rPr lang="fr-FR" dirty="0" smtClean="0"/>
              <a:t>Texte de niveau 3</a:t>
            </a:r>
          </a:p>
          <a:p>
            <a:pPr lvl="3"/>
            <a:r>
              <a:rPr lang="fr-FR" dirty="0" smtClean="0"/>
              <a:t>Texte de niveau 4</a:t>
            </a:r>
          </a:p>
          <a:p>
            <a:pPr lvl="4"/>
            <a:r>
              <a:rPr lang="fr-FR" dirty="0" smtClean="0"/>
              <a:t>Texte de niveau 5</a:t>
            </a:r>
            <a:endParaRPr lang="fr-FR" dirty="0"/>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smtClean="0"/>
              <a:t>Texte de niveau 1</a:t>
            </a:r>
          </a:p>
          <a:p>
            <a:pPr lvl="1"/>
            <a:r>
              <a:rPr lang="fr-FR" dirty="0" smtClean="0"/>
              <a:t>Texte de niveau 2</a:t>
            </a:r>
          </a:p>
          <a:p>
            <a:pPr lvl="2"/>
            <a:r>
              <a:rPr lang="fr-FR" dirty="0" smtClean="0"/>
              <a:t>Texte de niveau 3</a:t>
            </a:r>
          </a:p>
          <a:p>
            <a:pPr lvl="3"/>
            <a:r>
              <a:rPr lang="fr-FR" dirty="0" smtClean="0"/>
              <a:t>Texte de niveau 4</a:t>
            </a:r>
          </a:p>
          <a:p>
            <a:pPr lvl="4"/>
            <a:r>
              <a:rPr lang="fr-FR" dirty="0" smtClean="0"/>
              <a:t>Texte de niveau 5</a:t>
            </a:r>
            <a:endParaRPr lang="fr-FR" dirty="0"/>
          </a:p>
        </p:txBody>
      </p:sp>
    </p:spTree>
    <p:extLst>
      <p:ext uri="{BB962C8B-B14F-4D97-AF65-F5344CB8AC3E}">
        <p14:creationId xmlns:p14="http://schemas.microsoft.com/office/powerpoint/2010/main" val="38404549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smtClean="0"/>
              <a:t>Titre</a:t>
            </a:r>
            <a:endParaRPr lang="fr-FR" noProof="0" dirty="0"/>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smtClean="0"/>
              <a:t>Texte de niveau 1</a:t>
            </a:r>
          </a:p>
          <a:p>
            <a:pPr lvl="1"/>
            <a:r>
              <a:rPr lang="fr-FR" noProof="0" dirty="0" smtClean="0"/>
              <a:t>Texte de niveau 2</a:t>
            </a:r>
          </a:p>
          <a:p>
            <a:pPr lvl="2"/>
            <a:r>
              <a:rPr lang="fr-FR" noProof="0" dirty="0" smtClean="0"/>
              <a:t>Texte de niveau 3</a:t>
            </a:r>
          </a:p>
          <a:p>
            <a:pPr lvl="3"/>
            <a:r>
              <a:rPr lang="fr-FR" noProof="0" dirty="0" smtClean="0"/>
              <a:t>Texte de niveau 4</a:t>
            </a:r>
          </a:p>
          <a:p>
            <a:pPr lvl="4"/>
            <a:r>
              <a:rPr lang="fr-FR" noProof="0" dirty="0" smtClean="0"/>
              <a:t>Texte de niveau 5</a:t>
            </a:r>
            <a:endParaRPr lang="fr-FR" noProof="0" dirty="0"/>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fld id="{AC828E17-DF5B-4F9D-93BB-6BB33F20BF35}" type="datetime1">
              <a:rPr lang="fr-FR" cap="all" smtClean="0"/>
              <a:t>01/07/2022</a:t>
            </a:fld>
            <a:endParaRPr lang="fr-FR" cap="all" dirty="0"/>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r>
              <a:rPr lang="fr-FR" smtClean="0"/>
              <a:t>Bilan MaPrimeRénov'</a:t>
            </a:r>
            <a:endParaRPr lang="fr-FR" dirty="0"/>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gray">
          <a:xfrm>
            <a:off x="1098000" y="180000"/>
            <a:ext cx="756610" cy="360000"/>
          </a:xfrm>
          <a:prstGeom prst="rect">
            <a:avLst/>
          </a:prstGeom>
        </p:spPr>
      </p:pic>
      <p:pic>
        <p:nvPicPr>
          <p:cNvPr id="7" name="Image 6"/>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gray">
          <a:xfrm>
            <a:off x="288000" y="108000"/>
            <a:ext cx="540000" cy="5400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10.jpeg"/><Relationship Id="rId7"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themeOverride" Target="../theme/themeOverride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1</a:t>
            </a:fld>
            <a:endParaRPr lang="fr-FR" dirty="0"/>
          </a:p>
        </p:txBody>
      </p:sp>
      <p:pic>
        <p:nvPicPr>
          <p:cNvPr id="10" name="Picture 3" descr="S:\Logos\ANAH\Logo-anah-simple\logo anah Fond blanc.jpg"/>
          <p:cNvPicPr>
            <a:picLocks noChangeAspect="1" noChangeArrowheads="1"/>
          </p:cNvPicPr>
          <p:nvPr/>
        </p:nvPicPr>
        <p:blipFill rotWithShape="1">
          <a:blip r:embed="rId3">
            <a:extLst>
              <a:ext uri="{28A0092B-C50C-407E-A947-70E740481C1C}">
                <a14:useLocalDpi xmlns:a14="http://schemas.microsoft.com/office/drawing/2010/main" val="0"/>
              </a:ext>
            </a:extLst>
          </a:blip>
          <a:srcRect t="9482" b="8460"/>
          <a:stretch/>
        </p:blipFill>
        <p:spPr bwMode="auto">
          <a:xfrm>
            <a:off x="7232446" y="339502"/>
            <a:ext cx="1588026" cy="115212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339502"/>
            <a:ext cx="1054349"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Image 4">
            <a:extLst>
              <a:ext uri="{FF2B5EF4-FFF2-40B4-BE49-F238E27FC236}">
                <a16:creationId xmlns="" xmlns:a16="http://schemas.microsoft.com/office/drawing/2014/main" id="{538EB654-DB38-48A2-8712-8759C4E94B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7702" y="1741753"/>
            <a:ext cx="5598848" cy="140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13"/>
          <p:cNvSpPr txBox="1"/>
          <p:nvPr/>
        </p:nvSpPr>
        <p:spPr>
          <a:xfrm>
            <a:off x="2842481" y="3354545"/>
            <a:ext cx="3649290" cy="646331"/>
          </a:xfrm>
          <a:prstGeom prst="rect">
            <a:avLst/>
          </a:prstGeom>
          <a:noFill/>
        </p:spPr>
        <p:txBody>
          <a:bodyPr wrap="square" rtlCol="0">
            <a:spAutoFit/>
          </a:bodyPr>
          <a:lstStyle/>
          <a:p>
            <a:pPr algn="ctr"/>
            <a:r>
              <a:rPr lang="fr-FR" dirty="0" smtClean="0"/>
              <a:t>Bilan </a:t>
            </a:r>
            <a:r>
              <a:rPr lang="" smtClean="0"/>
              <a:t>1er semestre</a:t>
            </a:r>
            <a:endParaRPr lang="" dirty="0" smtClean="0"/>
          </a:p>
          <a:p>
            <a:pPr algn="ctr"/>
            <a:r>
              <a:rPr lang="" dirty="0" smtClean="0"/>
              <a:t>Janvier – </a:t>
            </a:r>
            <a:r>
              <a:rPr lang="" smtClean="0"/>
              <a:t>juin </a:t>
            </a:r>
            <a:r>
              <a:rPr lang="fr-FR" dirty="0" smtClean="0"/>
              <a:t>202</a:t>
            </a:r>
            <a:r>
              <a:rPr lang="" dirty="0" smtClean="0"/>
              <a:t>2</a:t>
            </a:r>
            <a:endParaRPr lang="fr-FR" dirty="0"/>
          </a:p>
        </p:txBody>
      </p:sp>
      <p:sp>
        <p:nvSpPr>
          <p:cNvPr id="5" name="Espace réservé du pied de page 4"/>
          <p:cNvSpPr>
            <a:spLocks noGrp="1"/>
          </p:cNvSpPr>
          <p:nvPr>
            <p:ph type="ftr" sz="quarter" idx="11"/>
          </p:nvPr>
        </p:nvSpPr>
        <p:spPr/>
        <p:txBody>
          <a:bodyPr/>
          <a:lstStyle/>
          <a:p>
            <a:r>
              <a:rPr lang="fr-FR" dirty="0" smtClean="0"/>
              <a:t>Bilan MaPrimeRénov'</a:t>
            </a:r>
            <a:endParaRPr lang="fr-FR" dirty="0"/>
          </a:p>
        </p:txBody>
      </p:sp>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e 11"/>
          <p:cNvGrpSpPr/>
          <p:nvPr/>
        </p:nvGrpSpPr>
        <p:grpSpPr>
          <a:xfrm>
            <a:off x="1187624" y="150104"/>
            <a:ext cx="864096" cy="417939"/>
            <a:chOff x="1043608" y="156838"/>
            <a:chExt cx="864096" cy="417939"/>
          </a:xfrm>
        </p:grpSpPr>
        <p:sp>
          <p:nvSpPr>
            <p:cNvPr id="13" name="Rectangle 12"/>
            <p:cNvSpPr/>
            <p:nvPr/>
          </p:nvSpPr>
          <p:spPr>
            <a:xfrm>
              <a:off x="1043608" y="156838"/>
              <a:ext cx="864096" cy="417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Picture 3" descr="S:\Logos\ANAH\Logo-anah-simple\logo anah Fond blanc.jpg"/>
            <p:cNvPicPr>
              <a:picLocks noChangeAspect="1" noChangeArrowheads="1"/>
            </p:cNvPicPr>
            <p:nvPr/>
          </p:nvPicPr>
          <p:blipFill rotWithShape="1">
            <a:blip r:embed="rId2">
              <a:extLst>
                <a:ext uri="{28A0092B-C50C-407E-A947-70E740481C1C}">
                  <a14:useLocalDpi xmlns:a14="http://schemas.microsoft.com/office/drawing/2010/main" val="0"/>
                </a:ext>
              </a:extLst>
            </a:blip>
            <a:srcRect t="9482" b="8460"/>
            <a:stretch/>
          </p:blipFill>
          <p:spPr bwMode="auto">
            <a:xfrm>
              <a:off x="1187624" y="156838"/>
              <a:ext cx="576064" cy="417939"/>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463" y="99991"/>
            <a:ext cx="527174" cy="468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35792" y="843558"/>
            <a:ext cx="9143999" cy="369332"/>
          </a:xfrm>
          <a:prstGeom prst="rect">
            <a:avLst/>
          </a:prstGeom>
          <a:noFill/>
        </p:spPr>
        <p:txBody>
          <a:bodyPr wrap="square" rtlCol="0">
            <a:spAutoFit/>
          </a:bodyPr>
          <a:lstStyle/>
          <a:p>
            <a:pPr>
              <a:tabLst>
                <a:tab pos="266700" algn="l"/>
              </a:tabLst>
            </a:pPr>
            <a:r>
              <a:rPr lang="fr-FR" b="1" dirty="0" smtClean="0"/>
              <a:t>	MaPrimeRénov’ : Mieux chez moi, mieux pour la planète </a:t>
            </a:r>
            <a:endParaRPr lang="fr-FR" b="1" dirty="0"/>
          </a:p>
        </p:txBody>
      </p:sp>
      <p:sp>
        <p:nvSpPr>
          <p:cNvPr id="17" name="Espace réservé du numéro de diapositive 3"/>
          <p:cNvSpPr>
            <a:spLocks noGrp="1"/>
          </p:cNvSpPr>
          <p:nvPr>
            <p:ph type="sldNum" sz="quarter" idx="12"/>
          </p:nvPr>
        </p:nvSpPr>
        <p:spPr>
          <a:xfrm>
            <a:off x="6264000" y="4783500"/>
            <a:ext cx="1350000" cy="360000"/>
          </a:xfrm>
        </p:spPr>
        <p:txBody>
          <a:bodyPr/>
          <a:lstStyle/>
          <a:p>
            <a:fld id="{733122C9-A0B9-462F-8757-0847AD287B63}" type="slidenum">
              <a:rPr lang="fr-FR" smtClean="0"/>
              <a:pPr/>
              <a:t>2</a:t>
            </a:fld>
            <a:endParaRPr lang="fr-FR" dirty="0"/>
          </a:p>
        </p:txBody>
      </p:sp>
      <p:sp>
        <p:nvSpPr>
          <p:cNvPr id="2" name="ZoneTexte 1"/>
          <p:cNvSpPr txBox="1"/>
          <p:nvPr/>
        </p:nvSpPr>
        <p:spPr>
          <a:xfrm>
            <a:off x="323528" y="1212890"/>
            <a:ext cx="8424936" cy="3046988"/>
          </a:xfrm>
          <a:prstGeom prst="rect">
            <a:avLst/>
          </a:prstGeom>
          <a:noFill/>
        </p:spPr>
        <p:txBody>
          <a:bodyPr wrap="square" rtlCol="0">
            <a:spAutoFit/>
          </a:bodyPr>
          <a:lstStyle/>
          <a:p>
            <a:pPr algn="just"/>
            <a:endParaRPr lang="fr-FR" sz="1200" i="1" dirty="0"/>
          </a:p>
          <a:p>
            <a:pPr marL="171450" indent="-171450" algn="just">
              <a:buFont typeface="Arial" panose="020B0604020202020204" pitchFamily="34" charset="0"/>
              <a:buChar char="•"/>
            </a:pPr>
            <a:r>
              <a:rPr lang="fr-FR" sz="1200" dirty="0" smtClean="0"/>
              <a:t>Lancée en janvier </a:t>
            </a:r>
            <a:r>
              <a:rPr lang="fr-FR" sz="1200" dirty="0"/>
              <a:t>2020, MaPrimeRénov’ est </a:t>
            </a:r>
            <a:r>
              <a:rPr lang="fr-FR" sz="1200" dirty="0" smtClean="0"/>
              <a:t>la </a:t>
            </a:r>
            <a:r>
              <a:rPr lang="fr-FR" sz="1200" dirty="0"/>
              <a:t>principale </a:t>
            </a:r>
            <a:r>
              <a:rPr lang="fr-FR" sz="1200" dirty="0" smtClean="0"/>
              <a:t>aide de l’État </a:t>
            </a:r>
            <a:r>
              <a:rPr lang="fr-FR" sz="1200" dirty="0"/>
              <a:t>à la rénovation énergétique des </a:t>
            </a:r>
            <a:r>
              <a:rPr lang="fr-FR" sz="1200" dirty="0" smtClean="0"/>
              <a:t>logements. Elle est ouverte </a:t>
            </a:r>
            <a:r>
              <a:rPr lang="fr-FR" sz="1200" dirty="0"/>
              <a:t>à tous les </a:t>
            </a:r>
            <a:r>
              <a:rPr lang="fr-FR" sz="1200" dirty="0" smtClean="0"/>
              <a:t>propriétaires occupants et bailleurs pour des travaux en logement individuel (maison individuelle ou partie privative de copropriété) </a:t>
            </a:r>
            <a:r>
              <a:rPr lang="fr-FR" sz="1200" dirty="0"/>
              <a:t>ainsi qu’à </a:t>
            </a:r>
            <a:r>
              <a:rPr lang="fr-FR" sz="1200" dirty="0" smtClean="0"/>
              <a:t>tous les copropriétaires pour des travaux sur parties communes de copropriété (« MaPrimeRénov’ Copropriétés »).</a:t>
            </a:r>
          </a:p>
          <a:p>
            <a:pPr algn="just"/>
            <a:endParaRPr lang="fr-FR" sz="1200" dirty="0"/>
          </a:p>
          <a:p>
            <a:pPr marL="171450" indent="-171450" algn="just">
              <a:buFont typeface="Arial" panose="020B0604020202020204" pitchFamily="34" charset="0"/>
              <a:buChar char="•"/>
            </a:pPr>
            <a:r>
              <a:rPr lang="fr-FR" sz="1200" dirty="0"/>
              <a:t>MaPrimeRénov</a:t>
            </a:r>
            <a:r>
              <a:rPr lang="fr-FR" sz="1200" dirty="0" smtClean="0"/>
              <a:t>’ </a:t>
            </a:r>
            <a:r>
              <a:rPr lang="fr-FR" sz="1200" dirty="0"/>
              <a:t>est une aide </a:t>
            </a:r>
            <a:r>
              <a:rPr lang="fr-FR" sz="1200" dirty="0" smtClean="0"/>
              <a:t>qui </a:t>
            </a:r>
            <a:r>
              <a:rPr lang="fr-FR" sz="1200" dirty="0"/>
              <a:t>s’adapte à la situation de chacun et </a:t>
            </a:r>
            <a:r>
              <a:rPr lang="fr-FR" sz="1200" dirty="0" smtClean="0"/>
              <a:t>favorise </a:t>
            </a:r>
            <a:r>
              <a:rPr lang="fr-FR" sz="1200" dirty="0"/>
              <a:t>les rénovations ambitieuses</a:t>
            </a:r>
            <a:r>
              <a:rPr lang="fr-FR" sz="1200" dirty="0" smtClean="0"/>
              <a:t>. Le montant de l’aide est fixé forfaitairement par type de dépense éligible et varie en fonction des ressources des bénéficiaires, afin d’aider davantage les ménages qui en ont le plus besoin et qui font réaliser les travaux les plus vertueux.</a:t>
            </a:r>
            <a:endParaRPr lang="fr-FR" sz="1200" dirty="0"/>
          </a:p>
          <a:p>
            <a:pPr marL="171450" indent="-171450" algn="just">
              <a:buFont typeface="Arial" panose="020B0604020202020204" pitchFamily="34" charset="0"/>
              <a:buChar char="•"/>
            </a:pPr>
            <a:endParaRPr lang="fr-FR" sz="1200" dirty="0" smtClean="0"/>
          </a:p>
          <a:p>
            <a:pPr marL="171450" indent="-171450" algn="just">
              <a:buFont typeface="Arial" panose="020B0604020202020204" pitchFamily="34" charset="0"/>
              <a:buChar char="•"/>
            </a:pPr>
            <a:r>
              <a:rPr lang="fr-FR" sz="1200" dirty="0" smtClean="0"/>
              <a:t>En janvier 2022,</a:t>
            </a:r>
            <a:r>
              <a:rPr lang="" sz="1200" dirty="0" smtClean="0"/>
              <a:t> </a:t>
            </a:r>
            <a:r>
              <a:rPr lang="fr-FR" sz="1200" dirty="0" smtClean="0"/>
              <a:t>l’aide « Habiter </a:t>
            </a:r>
            <a:r>
              <a:rPr lang="fr-FR" sz="1200" dirty="0"/>
              <a:t>Mieux </a:t>
            </a:r>
            <a:r>
              <a:rPr lang="fr-FR" sz="1200" dirty="0" smtClean="0"/>
              <a:t>Sérénité » dédié</a:t>
            </a:r>
            <a:r>
              <a:rPr lang="" sz="1200" dirty="0" smtClean="0"/>
              <a:t>e</a:t>
            </a:r>
            <a:r>
              <a:rPr lang="fr-FR" sz="1200" dirty="0" smtClean="0"/>
              <a:t> </a:t>
            </a:r>
            <a:r>
              <a:rPr lang="fr-FR" sz="1200" dirty="0"/>
              <a:t>à la rénovation globale des logements des propriétaires occupants </a:t>
            </a:r>
            <a:r>
              <a:rPr lang="fr-FR" sz="1200" dirty="0" smtClean="0"/>
              <a:t>aux revenus modestes </a:t>
            </a:r>
            <a:r>
              <a:rPr lang="fr-FR" sz="1200" dirty="0"/>
              <a:t>et très </a:t>
            </a:r>
            <a:r>
              <a:rPr lang="fr-FR" sz="1200" dirty="0" smtClean="0"/>
              <a:t>modestes</a:t>
            </a:r>
            <a:r>
              <a:rPr lang="" sz="1200" dirty="0" smtClean="0"/>
              <a:t> est devenue </a:t>
            </a:r>
            <a:r>
              <a:rPr lang="fr-FR" sz="1200" dirty="0"/>
              <a:t>« </a:t>
            </a:r>
            <a:r>
              <a:rPr lang="fr-FR" sz="1200" b="1" dirty="0"/>
              <a:t>MaPrimeRénov’ </a:t>
            </a:r>
            <a:r>
              <a:rPr lang="fr-FR" sz="1200" b="1" dirty="0" smtClean="0"/>
              <a:t>Sérénité</a:t>
            </a:r>
            <a:r>
              <a:rPr lang="" sz="1200" b="1" dirty="0"/>
              <a:t> </a:t>
            </a:r>
            <a:r>
              <a:rPr lang="fr-FR" sz="1200" dirty="0" smtClean="0"/>
              <a:t>». </a:t>
            </a:r>
            <a:endParaRPr lang="" sz="1200" dirty="0" smtClean="0"/>
          </a:p>
          <a:p>
            <a:pPr marL="171450" indent="-171450" algn="just">
              <a:buFont typeface="Arial" panose="020B0604020202020204" pitchFamily="34" charset="0"/>
              <a:buChar char="•"/>
            </a:pPr>
            <a:endParaRPr lang="" sz="1200" dirty="0" smtClean="0"/>
          </a:p>
          <a:p>
            <a:pPr marL="171450" indent="-171450" algn="just">
              <a:buFont typeface="Arial" panose="020B0604020202020204" pitchFamily="34" charset="0"/>
              <a:buChar char="•"/>
            </a:pPr>
            <a:r>
              <a:rPr lang="fr-FR" sz="1200" dirty="0" smtClean="0"/>
              <a:t>L’aide « </a:t>
            </a:r>
            <a:r>
              <a:rPr lang="fr-FR" sz="1200" b="1" dirty="0" smtClean="0"/>
              <a:t>MaPrimeRénov</a:t>
            </a:r>
            <a:r>
              <a:rPr lang="fr-FR" sz="1200" b="1" dirty="0"/>
              <a:t>’ </a:t>
            </a:r>
            <a:r>
              <a:rPr lang="" sz="1200" b="1" dirty="0" smtClean="0"/>
              <a:t>Copropriété </a:t>
            </a:r>
            <a:r>
              <a:rPr lang="fr-FR" sz="1200" dirty="0" smtClean="0"/>
              <a:t>»</a:t>
            </a:r>
            <a:r>
              <a:rPr lang="" sz="1200" dirty="0" smtClean="0"/>
              <a:t> </a:t>
            </a:r>
            <a:r>
              <a:rPr lang="fr-FR" sz="1200" dirty="0" smtClean="0"/>
              <a:t>est une aide collective versée au </a:t>
            </a:r>
            <a:r>
              <a:rPr lang="fr-FR" sz="1200" dirty="0"/>
              <a:t>syndicat de </a:t>
            </a:r>
            <a:r>
              <a:rPr lang="fr-FR" sz="1200" dirty="0" smtClean="0"/>
              <a:t>copropriétaires pour des travaux sur </a:t>
            </a:r>
            <a:r>
              <a:rPr lang="fr-FR" sz="1200" dirty="0"/>
              <a:t>parties </a:t>
            </a:r>
            <a:r>
              <a:rPr lang="fr-FR" sz="1200" dirty="0" smtClean="0"/>
              <a:t>communes.</a:t>
            </a:r>
            <a:endParaRPr lang="fr-FR" sz="1200" dirty="0"/>
          </a:p>
        </p:txBody>
      </p:sp>
      <p:sp>
        <p:nvSpPr>
          <p:cNvPr id="4" name="Espace réservé du pied de page 3"/>
          <p:cNvSpPr>
            <a:spLocks noGrp="1"/>
          </p:cNvSpPr>
          <p:nvPr>
            <p:ph type="ftr" sz="quarter" idx="11"/>
          </p:nvPr>
        </p:nvSpPr>
        <p:spPr/>
        <p:txBody>
          <a:bodyPr/>
          <a:lstStyle/>
          <a:p>
            <a:r>
              <a:rPr lang="fr-FR" smtClean="0"/>
              <a:t>Bilan MaPrimeRénov'</a:t>
            </a:r>
            <a:endParaRPr lang="fr-FR" dirty="0"/>
          </a:p>
        </p:txBody>
      </p:sp>
    </p:spTree>
    <p:extLst>
      <p:ext uri="{BB962C8B-B14F-4D97-AF65-F5344CB8AC3E}">
        <p14:creationId xmlns:p14="http://schemas.microsoft.com/office/powerpoint/2010/main" val="3617757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Rounded Corners 72"/>
          <p:cNvSpPr/>
          <p:nvPr/>
        </p:nvSpPr>
        <p:spPr>
          <a:xfrm>
            <a:off x="107504" y="2897335"/>
            <a:ext cx="4539892" cy="1762647"/>
          </a:xfrm>
          <a:prstGeom prst="roundRect">
            <a:avLst>
              <a:gd name="adj" fmla="val 4018"/>
            </a:avLst>
          </a:prstGeom>
          <a:no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rIns="0"/>
          <a:lstStyle>
            <a:lvl1pPr marL="60325">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fontAlgn="auto" hangingPunct="1">
              <a:spcBef>
                <a:spcPts val="0"/>
              </a:spcBef>
              <a:spcAft>
                <a:spcPts val="0"/>
              </a:spcAft>
              <a:defRPr/>
            </a:pPr>
            <a:endParaRPr lang="fr-FR" altLang="fr-FR" sz="1000">
              <a:solidFill>
                <a:prstClr val="black"/>
              </a:solidFill>
              <a:cs typeface="Calibri" panose="020F0502020204030204" pitchFamily="34" charset="0"/>
            </a:endParaRPr>
          </a:p>
        </p:txBody>
      </p:sp>
      <p:sp>
        <p:nvSpPr>
          <p:cNvPr id="18" name="Titre 1"/>
          <p:cNvSpPr txBox="1">
            <a:spLocks/>
          </p:cNvSpPr>
          <p:nvPr/>
        </p:nvSpPr>
        <p:spPr bwMode="gray">
          <a:xfrm>
            <a:off x="2070022" y="168589"/>
            <a:ext cx="4374186" cy="530953"/>
          </a:xfrm>
          <a:prstGeom prst="rect">
            <a:avLst/>
          </a:prstGeom>
          <a:noFill/>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2000" dirty="0" smtClean="0">
                <a:solidFill>
                  <a:srgbClr val="30697A"/>
                </a:solidFill>
              </a:rPr>
              <a:t>Chiffres cl</a:t>
            </a:r>
            <a:r>
              <a:rPr lang="" sz="2000" dirty="0" smtClean="0">
                <a:solidFill>
                  <a:srgbClr val="30697A"/>
                </a:solidFill>
              </a:rPr>
              <a:t>é</a:t>
            </a:r>
            <a:r>
              <a:rPr lang="fr-FR" sz="2000" dirty="0" smtClean="0">
                <a:solidFill>
                  <a:srgbClr val="30697A"/>
                </a:solidFill>
              </a:rPr>
              <a:t>s M</a:t>
            </a:r>
            <a:r>
              <a:rPr lang="" sz="2000" dirty="0" smtClean="0">
                <a:solidFill>
                  <a:srgbClr val="30697A"/>
                </a:solidFill>
              </a:rPr>
              <a:t>a</a:t>
            </a:r>
            <a:r>
              <a:rPr lang="fr-FR" sz="2000" dirty="0" smtClean="0">
                <a:solidFill>
                  <a:srgbClr val="30697A"/>
                </a:solidFill>
              </a:rPr>
              <a:t>P</a:t>
            </a:r>
            <a:r>
              <a:rPr lang="" sz="2000" dirty="0" smtClean="0">
                <a:solidFill>
                  <a:srgbClr val="30697A"/>
                </a:solidFill>
              </a:rPr>
              <a:t>rime</a:t>
            </a:r>
            <a:r>
              <a:rPr lang="fr-FR" sz="2000" dirty="0" smtClean="0">
                <a:solidFill>
                  <a:srgbClr val="30697A"/>
                </a:solidFill>
              </a:rPr>
              <a:t>R</a:t>
            </a:r>
            <a:r>
              <a:rPr lang="" sz="2000" dirty="0">
                <a:solidFill>
                  <a:srgbClr val="30697A"/>
                </a:solidFill>
              </a:rPr>
              <a:t>é</a:t>
            </a:r>
            <a:r>
              <a:rPr lang="" sz="2000" dirty="0" smtClean="0">
                <a:solidFill>
                  <a:srgbClr val="30697A"/>
                </a:solidFill>
              </a:rPr>
              <a:t>nov</a:t>
            </a:r>
            <a:r>
              <a:rPr lang="fr-FR" sz="2000" dirty="0">
                <a:solidFill>
                  <a:srgbClr val="30697A"/>
                </a:solidFill>
              </a:rPr>
              <a:t>’ </a:t>
            </a:r>
            <a:endParaRPr lang="" sz="2000" dirty="0" smtClean="0">
              <a:solidFill>
                <a:srgbClr val="30697A"/>
              </a:solidFill>
            </a:endParaRPr>
          </a:p>
          <a:p>
            <a:r>
              <a:rPr lang="fr-FR" sz="1100" b="0" dirty="0" smtClean="0">
                <a:solidFill>
                  <a:srgbClr val="30697A"/>
                </a:solidFill>
              </a:rPr>
              <a:t>du </a:t>
            </a:r>
            <a:r>
              <a:rPr lang="fr-FR" sz="1100" b="0" dirty="0">
                <a:solidFill>
                  <a:srgbClr val="30697A"/>
                </a:solidFill>
              </a:rPr>
              <a:t>1er </a:t>
            </a:r>
            <a:r>
              <a:rPr lang="" sz="1100" b="0" smtClean="0">
                <a:solidFill>
                  <a:srgbClr val="30697A"/>
                </a:solidFill>
              </a:rPr>
              <a:t>semestre </a:t>
            </a:r>
            <a:r>
              <a:rPr lang="fr-FR" sz="1100" b="0" dirty="0" smtClean="0">
                <a:solidFill>
                  <a:srgbClr val="30697A"/>
                </a:solidFill>
              </a:rPr>
              <a:t>2022</a:t>
            </a:r>
            <a:endParaRPr lang="fr-FR" sz="1100" b="0" dirty="0">
              <a:solidFill>
                <a:srgbClr val="30697A"/>
              </a:solidFill>
            </a:endParaRPr>
          </a:p>
        </p:txBody>
      </p:sp>
      <p:sp>
        <p:nvSpPr>
          <p:cNvPr id="21" name="Rectangle 20"/>
          <p:cNvSpPr/>
          <p:nvPr/>
        </p:nvSpPr>
        <p:spPr>
          <a:xfrm>
            <a:off x="531603" y="1310401"/>
            <a:ext cx="2724555" cy="430887"/>
          </a:xfrm>
          <a:prstGeom prst="rect">
            <a:avLst/>
          </a:prstGeom>
        </p:spPr>
        <p:txBody>
          <a:bodyPr wrap="square">
            <a:spAutoFit/>
          </a:bodyPr>
          <a:lstStyle/>
          <a:p>
            <a:pPr algn="ctr"/>
            <a:r>
              <a:rPr lang="" sz="1100" b="1" dirty="0" smtClean="0">
                <a:sym typeface="Wingdings" panose="05000000000000000000" pitchFamily="2" charset="2"/>
              </a:rPr>
              <a:t> </a:t>
            </a:r>
            <a:r>
              <a:rPr lang="fr-FR" sz="1100" b="1" dirty="0" smtClean="0">
                <a:sym typeface="Wingdings" panose="05000000000000000000" pitchFamily="2" charset="2"/>
              </a:rPr>
              <a:t>MaPrimeRénov’</a:t>
            </a:r>
            <a:r>
              <a:rPr lang="" sz="1100" b="1" dirty="0" smtClean="0">
                <a:sym typeface="Wingdings" panose="05000000000000000000" pitchFamily="2" charset="2"/>
              </a:rPr>
              <a:t> financés </a:t>
            </a:r>
            <a:r>
              <a:rPr lang="fr-FR" sz="1100" b="1" dirty="0" smtClean="0">
                <a:sym typeface="Wingdings" panose="05000000000000000000" pitchFamily="2" charset="2"/>
              </a:rPr>
              <a:t>d</a:t>
            </a:r>
            <a:r>
              <a:rPr lang="" sz="1100" b="1" dirty="0" smtClean="0">
                <a:sym typeface="Wingdings" panose="05000000000000000000" pitchFamily="2" charset="2"/>
              </a:rPr>
              <a:t>e </a:t>
            </a:r>
          </a:p>
          <a:p>
            <a:pPr algn="ctr"/>
            <a:r>
              <a:rPr lang="" sz="1100" b="1" dirty="0" smtClean="0">
                <a:sym typeface="Wingdings" panose="05000000000000000000" pitchFamily="2" charset="2"/>
              </a:rPr>
              <a:t>janvier à mars 2022 </a:t>
            </a:r>
          </a:p>
        </p:txBody>
      </p:sp>
      <p:sp>
        <p:nvSpPr>
          <p:cNvPr id="23" name="Rectangle 22"/>
          <p:cNvSpPr/>
          <p:nvPr/>
        </p:nvSpPr>
        <p:spPr>
          <a:xfrm>
            <a:off x="217857" y="987574"/>
            <a:ext cx="3130007" cy="400110"/>
          </a:xfrm>
          <a:prstGeom prst="rect">
            <a:avLst/>
          </a:prstGeom>
        </p:spPr>
        <p:txBody>
          <a:bodyPr wrap="square">
            <a:spAutoFit/>
          </a:bodyPr>
          <a:lstStyle/>
          <a:p>
            <a:pPr algn="ctr"/>
            <a:r>
              <a:rPr lang="fr-FR" sz="2000" b="1" dirty="0">
                <a:solidFill>
                  <a:srgbClr val="30697A"/>
                </a:solidFill>
                <a:sym typeface="Wingdings" panose="05000000000000000000" pitchFamily="2" charset="2"/>
              </a:rPr>
              <a:t>318 </a:t>
            </a:r>
            <a:r>
              <a:rPr lang="fr-FR" sz="2000" b="1" dirty="0" smtClean="0">
                <a:solidFill>
                  <a:srgbClr val="30697A"/>
                </a:solidFill>
                <a:sym typeface="Wingdings" panose="05000000000000000000" pitchFamily="2" charset="2"/>
              </a:rPr>
              <a:t>429</a:t>
            </a:r>
            <a:r>
              <a:rPr lang="" sz="2000" b="1" smtClean="0">
                <a:solidFill>
                  <a:srgbClr val="30697A"/>
                </a:solidFill>
                <a:sym typeface="Wingdings" panose="05000000000000000000" pitchFamily="2" charset="2"/>
              </a:rPr>
              <a:t> </a:t>
            </a:r>
            <a:r>
              <a:rPr lang="" sz="2000" b="1" dirty="0" smtClean="0">
                <a:solidFill>
                  <a:srgbClr val="30697A"/>
                </a:solidFill>
                <a:sym typeface="Wingdings" panose="05000000000000000000" pitchFamily="2" charset="2"/>
              </a:rPr>
              <a:t>dossiers</a:t>
            </a:r>
            <a:endParaRPr lang="fr-FR" sz="2000" b="1" dirty="0">
              <a:solidFill>
                <a:srgbClr val="30697A"/>
              </a:solidFill>
            </a:endParaRPr>
          </a:p>
        </p:txBody>
      </p:sp>
      <p:pic>
        <p:nvPicPr>
          <p:cNvPr id="28" name="Picture 20" descr="Image associée"/>
          <p:cNvPicPr>
            <a:picLocks noChangeAspect="1" noChangeArrowheads="1"/>
          </p:cNvPicPr>
          <p:nvPr/>
        </p:nvPicPr>
        <p:blipFill rotWithShape="1">
          <a:blip r:embed="rId3" cstate="print">
            <a:clrChange>
              <a:clrFrom>
                <a:srgbClr val="FFFFFD"/>
              </a:clrFrom>
              <a:clrTo>
                <a:srgbClr val="FFFFFD">
                  <a:alpha val="0"/>
                </a:srgbClr>
              </a:clrTo>
            </a:clrChange>
            <a:extLst>
              <a:ext uri="{28A0092B-C50C-407E-A947-70E740481C1C}">
                <a14:useLocalDpi xmlns:a14="http://schemas.microsoft.com/office/drawing/2010/main" val="0"/>
              </a:ext>
            </a:extLst>
          </a:blip>
          <a:srcRect l="3212" t="20979" r="1789" b="26862"/>
          <a:stretch/>
        </p:blipFill>
        <p:spPr bwMode="auto">
          <a:xfrm>
            <a:off x="3352999" y="1330289"/>
            <a:ext cx="479224" cy="290056"/>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3777490" y="1094377"/>
            <a:ext cx="2122825" cy="338554"/>
          </a:xfrm>
          <a:prstGeom prst="rect">
            <a:avLst/>
          </a:prstGeom>
        </p:spPr>
        <p:txBody>
          <a:bodyPr wrap="none">
            <a:spAutoFit/>
          </a:bodyPr>
          <a:lstStyle/>
          <a:p>
            <a:r>
              <a:rPr lang="fr-FR" sz="1600" b="1" dirty="0">
                <a:solidFill>
                  <a:srgbClr val="A9CCD3"/>
                </a:solidFill>
                <a:sym typeface="Wingdings" panose="05000000000000000000" pitchFamily="2" charset="2"/>
              </a:rPr>
              <a:t> </a:t>
            </a:r>
            <a:r>
              <a:rPr lang="" sz="1600" b="1" dirty="0">
                <a:solidFill>
                  <a:srgbClr val="A9CCD3"/>
                </a:solidFill>
                <a:sym typeface="Wingdings" panose="05000000000000000000" pitchFamily="2" charset="2"/>
              </a:rPr>
              <a:t>312 </a:t>
            </a:r>
            <a:r>
              <a:rPr lang="" sz="1600" b="1" dirty="0" smtClean="0">
                <a:solidFill>
                  <a:srgbClr val="A9CCD3"/>
                </a:solidFill>
                <a:sym typeface="Wingdings" panose="05000000000000000000" pitchFamily="2" charset="2"/>
              </a:rPr>
              <a:t>107</a:t>
            </a:r>
            <a:r>
              <a:rPr lang="" sz="1600" b="1" smtClean="0">
                <a:solidFill>
                  <a:srgbClr val="A9CCD3"/>
                </a:solidFill>
                <a:sym typeface="Wingdings" panose="05000000000000000000" pitchFamily="2" charset="2"/>
              </a:rPr>
              <a:t> </a:t>
            </a:r>
            <a:r>
              <a:rPr lang="" sz="1050" dirty="0" smtClean="0">
                <a:solidFill>
                  <a:srgbClr val="A9CCD3"/>
                </a:solidFill>
                <a:sym typeface="Wingdings" panose="05000000000000000000" pitchFamily="2" charset="2"/>
              </a:rPr>
              <a:t>dossiers </a:t>
            </a:r>
            <a:r>
              <a:rPr lang="" sz="1050" dirty="0">
                <a:solidFill>
                  <a:srgbClr val="A9CCD3"/>
                </a:solidFill>
                <a:sym typeface="Wingdings" panose="05000000000000000000" pitchFamily="2" charset="2"/>
              </a:rPr>
              <a:t>financés</a:t>
            </a:r>
            <a:endParaRPr lang="fr-FR" sz="1050" dirty="0">
              <a:solidFill>
                <a:srgbClr val="A9CCD3"/>
              </a:solidFill>
            </a:endParaRPr>
          </a:p>
        </p:txBody>
      </p:sp>
      <p:sp>
        <p:nvSpPr>
          <p:cNvPr id="30" name="Rectangle 29"/>
          <p:cNvSpPr/>
          <p:nvPr/>
        </p:nvSpPr>
        <p:spPr>
          <a:xfrm>
            <a:off x="3803109" y="1330289"/>
            <a:ext cx="2187648" cy="246221"/>
          </a:xfrm>
          <a:prstGeom prst="rect">
            <a:avLst/>
          </a:prstGeom>
        </p:spPr>
        <p:txBody>
          <a:bodyPr wrap="square">
            <a:spAutoFit/>
          </a:bodyPr>
          <a:lstStyle/>
          <a:p>
            <a:pPr algn="ctr"/>
            <a:r>
              <a:rPr lang="fr-FR" sz="1000" dirty="0" smtClean="0">
                <a:sym typeface="Wingdings" panose="05000000000000000000" pitchFamily="2" charset="2"/>
              </a:rPr>
              <a:t>propriétaires </a:t>
            </a:r>
            <a:r>
              <a:rPr lang="fr-FR" sz="1000" dirty="0">
                <a:sym typeface="Wingdings" panose="05000000000000000000" pitchFamily="2" charset="2"/>
              </a:rPr>
              <a:t>occupants</a:t>
            </a:r>
            <a:endParaRPr lang="fr-FR" sz="1000" dirty="0"/>
          </a:p>
        </p:txBody>
      </p:sp>
      <p:sp>
        <p:nvSpPr>
          <p:cNvPr id="32" name="Rectangle 31"/>
          <p:cNvSpPr/>
          <p:nvPr/>
        </p:nvSpPr>
        <p:spPr>
          <a:xfrm>
            <a:off x="3841288" y="1583149"/>
            <a:ext cx="1920590" cy="338554"/>
          </a:xfrm>
          <a:prstGeom prst="rect">
            <a:avLst/>
          </a:prstGeom>
        </p:spPr>
        <p:txBody>
          <a:bodyPr wrap="none">
            <a:spAutoFit/>
          </a:bodyPr>
          <a:lstStyle/>
          <a:p>
            <a:r>
              <a:rPr lang="fr-FR" sz="1600" b="1" dirty="0">
                <a:solidFill>
                  <a:srgbClr val="A9CCD3"/>
                </a:solidFill>
                <a:sym typeface="Wingdings" panose="05000000000000000000" pitchFamily="2" charset="2"/>
              </a:rPr>
              <a:t>6 </a:t>
            </a:r>
            <a:r>
              <a:rPr lang="fr-FR" sz="1600" b="1" dirty="0" smtClean="0">
                <a:solidFill>
                  <a:srgbClr val="A9CCD3"/>
                </a:solidFill>
                <a:sym typeface="Wingdings" panose="05000000000000000000" pitchFamily="2" charset="2"/>
              </a:rPr>
              <a:t>322</a:t>
            </a:r>
            <a:r>
              <a:rPr lang="" sz="1600" b="1" smtClean="0">
                <a:solidFill>
                  <a:srgbClr val="A9CCD3"/>
                </a:solidFill>
                <a:sym typeface="Wingdings" panose="05000000000000000000" pitchFamily="2" charset="2"/>
              </a:rPr>
              <a:t> </a:t>
            </a:r>
            <a:r>
              <a:rPr lang="" sz="1050" dirty="0" smtClean="0">
                <a:solidFill>
                  <a:srgbClr val="A9CCD3"/>
                </a:solidFill>
                <a:sym typeface="Wingdings" panose="05000000000000000000" pitchFamily="2" charset="2"/>
              </a:rPr>
              <a:t>dossiers </a:t>
            </a:r>
            <a:r>
              <a:rPr lang="fr-FR" sz="1050" dirty="0">
                <a:solidFill>
                  <a:srgbClr val="A9CCD3"/>
                </a:solidFill>
                <a:sym typeface="Wingdings" panose="05000000000000000000" pitchFamily="2" charset="2"/>
              </a:rPr>
              <a:t>financés</a:t>
            </a:r>
            <a:r>
              <a:rPr lang="" sz="1050" dirty="0" smtClean="0">
                <a:solidFill>
                  <a:srgbClr val="A9CCD3"/>
                </a:solidFill>
                <a:sym typeface="Wingdings" panose="05000000000000000000" pitchFamily="2" charset="2"/>
              </a:rPr>
              <a:t> </a:t>
            </a:r>
            <a:endParaRPr lang="fr-FR" sz="1600" dirty="0">
              <a:solidFill>
                <a:srgbClr val="A9CCD3"/>
              </a:solidFill>
            </a:endParaRPr>
          </a:p>
        </p:txBody>
      </p:sp>
      <p:sp>
        <p:nvSpPr>
          <p:cNvPr id="33" name="Rectangle 32"/>
          <p:cNvSpPr/>
          <p:nvPr/>
        </p:nvSpPr>
        <p:spPr>
          <a:xfrm>
            <a:off x="3939045" y="1814457"/>
            <a:ext cx="2187648" cy="246221"/>
          </a:xfrm>
          <a:prstGeom prst="rect">
            <a:avLst/>
          </a:prstGeom>
        </p:spPr>
        <p:txBody>
          <a:bodyPr wrap="square">
            <a:spAutoFit/>
          </a:bodyPr>
          <a:lstStyle/>
          <a:p>
            <a:r>
              <a:rPr lang="fr-FR" sz="1000" dirty="0" smtClean="0">
                <a:sym typeface="Wingdings" panose="05000000000000000000" pitchFamily="2" charset="2"/>
              </a:rPr>
              <a:t>propriétaires bailleurs</a:t>
            </a:r>
            <a:endParaRPr lang="fr-FR" sz="1000" dirty="0"/>
          </a:p>
        </p:txBody>
      </p:sp>
      <p:sp>
        <p:nvSpPr>
          <p:cNvPr id="35" name="Rectangle 34"/>
          <p:cNvSpPr/>
          <p:nvPr/>
        </p:nvSpPr>
        <p:spPr>
          <a:xfrm>
            <a:off x="5822759" y="1566568"/>
            <a:ext cx="1406452" cy="400110"/>
          </a:xfrm>
          <a:prstGeom prst="rect">
            <a:avLst/>
          </a:prstGeom>
        </p:spPr>
        <p:txBody>
          <a:bodyPr wrap="square">
            <a:spAutoFit/>
          </a:bodyPr>
          <a:lstStyle/>
          <a:p>
            <a:pPr algn="ctr"/>
            <a:r>
              <a:rPr lang="fr-FR" sz="1000" b="1" dirty="0">
                <a:sym typeface="Wingdings" panose="05000000000000000000" pitchFamily="2" charset="2"/>
              </a:rPr>
              <a:t>de </a:t>
            </a:r>
            <a:r>
              <a:rPr lang="" sz="1000" b="1" dirty="0" smtClean="0">
                <a:sym typeface="Wingdings" panose="05000000000000000000" pitchFamily="2" charset="2"/>
              </a:rPr>
              <a:t>primes financé</a:t>
            </a:r>
            <a:r>
              <a:rPr lang="" sz="1000" b="1" smtClean="0">
                <a:sym typeface="Wingdings" panose="05000000000000000000" pitchFamily="2" charset="2"/>
              </a:rPr>
              <a:t>es</a:t>
            </a:r>
            <a:endParaRPr lang="fr-FR" sz="1000" b="1" dirty="0"/>
          </a:p>
        </p:txBody>
      </p:sp>
      <p:sp>
        <p:nvSpPr>
          <p:cNvPr id="36" name="Rectangle 35"/>
          <p:cNvSpPr/>
          <p:nvPr/>
        </p:nvSpPr>
        <p:spPr>
          <a:xfrm>
            <a:off x="5844978" y="1208432"/>
            <a:ext cx="1607342" cy="461665"/>
          </a:xfrm>
          <a:prstGeom prst="rect">
            <a:avLst/>
          </a:prstGeom>
          <a:ln>
            <a:noFill/>
          </a:ln>
        </p:spPr>
        <p:txBody>
          <a:bodyPr wrap="square">
            <a:spAutoFit/>
          </a:bodyPr>
          <a:lstStyle/>
          <a:p>
            <a:r>
              <a:rPr lang="fr-FR" sz="2400" b="1" dirty="0">
                <a:solidFill>
                  <a:srgbClr val="30697A"/>
                </a:solidFill>
                <a:sym typeface="Wingdings" panose="05000000000000000000" pitchFamily="2" charset="2"/>
              </a:rPr>
              <a:t> </a:t>
            </a:r>
            <a:r>
              <a:rPr lang="fr-FR" sz="2400" b="1" dirty="0" smtClean="0">
                <a:solidFill>
                  <a:srgbClr val="30697A"/>
                </a:solidFill>
                <a:sym typeface="Wingdings" panose="05000000000000000000" pitchFamily="2" charset="2"/>
              </a:rPr>
              <a:t>1</a:t>
            </a:r>
            <a:r>
              <a:rPr lang="" sz="2400" b="1" smtClean="0">
                <a:solidFill>
                  <a:srgbClr val="30697A"/>
                </a:solidFill>
                <a:sym typeface="Wingdings" panose="05000000000000000000" pitchFamily="2" charset="2"/>
              </a:rPr>
              <a:t>,2 </a:t>
            </a:r>
            <a:r>
              <a:rPr lang="fr-FR" sz="2400" b="1" dirty="0" smtClean="0">
                <a:solidFill>
                  <a:srgbClr val="30697A"/>
                </a:solidFill>
                <a:sym typeface="Wingdings" panose="05000000000000000000" pitchFamily="2" charset="2"/>
              </a:rPr>
              <a:t>M</a:t>
            </a:r>
            <a:r>
              <a:rPr lang="" sz="2400" b="1" smtClean="0">
                <a:solidFill>
                  <a:srgbClr val="30697A"/>
                </a:solidFill>
                <a:sym typeface="Wingdings" panose="05000000000000000000" pitchFamily="2" charset="2"/>
              </a:rPr>
              <a:t>d</a:t>
            </a:r>
            <a:r>
              <a:rPr lang="fr-FR" sz="2400" b="1" dirty="0" smtClean="0">
                <a:solidFill>
                  <a:srgbClr val="30697A"/>
                </a:solidFill>
                <a:sym typeface="Wingdings" panose="05000000000000000000" pitchFamily="2" charset="2"/>
              </a:rPr>
              <a:t>€ </a:t>
            </a:r>
            <a:endParaRPr lang="fr-FR" sz="2400" b="1" dirty="0">
              <a:solidFill>
                <a:srgbClr val="30697A"/>
              </a:solidFill>
            </a:endParaRPr>
          </a:p>
        </p:txBody>
      </p:sp>
      <p:sp>
        <p:nvSpPr>
          <p:cNvPr id="39" name="Rectangle 38"/>
          <p:cNvSpPr/>
          <p:nvPr/>
        </p:nvSpPr>
        <p:spPr>
          <a:xfrm>
            <a:off x="7236296" y="1131590"/>
            <a:ext cx="886612" cy="307777"/>
          </a:xfrm>
          <a:prstGeom prst="rect">
            <a:avLst/>
          </a:prstGeom>
          <a:ln>
            <a:noFill/>
          </a:ln>
        </p:spPr>
        <p:txBody>
          <a:bodyPr wrap="square">
            <a:spAutoFit/>
          </a:bodyPr>
          <a:lstStyle/>
          <a:p>
            <a:r>
              <a:rPr lang="" sz="1400" b="1" smtClean="0">
                <a:solidFill>
                  <a:srgbClr val="A9CCD3"/>
                </a:solidFill>
                <a:sym typeface="Wingdings" panose="05000000000000000000" pitchFamily="2" charset="2"/>
              </a:rPr>
              <a:t>4,7</a:t>
            </a:r>
            <a:r>
              <a:rPr lang="fr-FR" sz="1400" b="1" dirty="0" smtClean="0">
                <a:solidFill>
                  <a:srgbClr val="A9CCD3"/>
                </a:solidFill>
                <a:sym typeface="Wingdings" panose="05000000000000000000" pitchFamily="2" charset="2"/>
              </a:rPr>
              <a:t>Md€</a:t>
            </a:r>
            <a:endParaRPr lang="fr-FR" sz="1400" b="1" dirty="0">
              <a:solidFill>
                <a:srgbClr val="A9CCD3"/>
              </a:solidFill>
            </a:endParaRPr>
          </a:p>
        </p:txBody>
      </p:sp>
      <p:sp>
        <p:nvSpPr>
          <p:cNvPr id="40" name="Rectangle 39"/>
          <p:cNvSpPr/>
          <p:nvPr/>
        </p:nvSpPr>
        <p:spPr>
          <a:xfrm>
            <a:off x="7902075" y="1218648"/>
            <a:ext cx="1084929" cy="200055"/>
          </a:xfrm>
          <a:prstGeom prst="rect">
            <a:avLst/>
          </a:prstGeom>
        </p:spPr>
        <p:txBody>
          <a:bodyPr wrap="square">
            <a:spAutoFit/>
          </a:bodyPr>
          <a:lstStyle/>
          <a:p>
            <a:r>
              <a:rPr lang="fr-FR" sz="700" dirty="0" smtClean="0">
                <a:solidFill>
                  <a:schemeClr val="bg1">
                    <a:lumMod val="50000"/>
                  </a:schemeClr>
                </a:solidFill>
              </a:rPr>
              <a:t>de </a:t>
            </a:r>
            <a:r>
              <a:rPr lang="fr-FR" sz="700" dirty="0">
                <a:solidFill>
                  <a:schemeClr val="bg1">
                    <a:lumMod val="50000"/>
                  </a:schemeClr>
                </a:solidFill>
              </a:rPr>
              <a:t>travaux associés</a:t>
            </a:r>
          </a:p>
        </p:txBody>
      </p:sp>
      <p:pic>
        <p:nvPicPr>
          <p:cNvPr id="52" name="Picture 2"/>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71377"/>
          <a:stretch/>
        </p:blipFill>
        <p:spPr bwMode="auto">
          <a:xfrm>
            <a:off x="373601" y="1364824"/>
            <a:ext cx="376982" cy="347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Espace réservé du numéro de diapositive 53"/>
          <p:cNvSpPr>
            <a:spLocks noGrp="1"/>
          </p:cNvSpPr>
          <p:nvPr>
            <p:ph type="sldNum" sz="quarter" idx="12"/>
          </p:nvPr>
        </p:nvSpPr>
        <p:spPr/>
        <p:txBody>
          <a:bodyPr/>
          <a:lstStyle/>
          <a:p>
            <a:fld id="{733122C9-A0B9-462F-8757-0847AD287B63}" type="slidenum">
              <a:rPr lang="fr-FR" smtClean="0"/>
              <a:pPr/>
              <a:t>3</a:t>
            </a:fld>
            <a:endParaRPr lang="fr-FR" dirty="0"/>
          </a:p>
        </p:txBody>
      </p:sp>
      <p:sp>
        <p:nvSpPr>
          <p:cNvPr id="37" name="Rectangle 36"/>
          <p:cNvSpPr/>
          <p:nvPr/>
        </p:nvSpPr>
        <p:spPr>
          <a:xfrm>
            <a:off x="285849" y="1779662"/>
            <a:ext cx="1296145" cy="338554"/>
          </a:xfrm>
          <a:prstGeom prst="rect">
            <a:avLst/>
          </a:prstGeom>
          <a:ln>
            <a:solidFill>
              <a:srgbClr val="BFD9DE"/>
            </a:solidFill>
            <a:prstDash val="dash"/>
          </a:ln>
        </p:spPr>
        <p:txBody>
          <a:bodyPr wrap="square">
            <a:spAutoFit/>
          </a:bodyPr>
          <a:lstStyle/>
          <a:p>
            <a:pPr algn="ctr"/>
            <a:r>
              <a:rPr lang="fr-FR" altLang="fr-FR" sz="1000" b="1" dirty="0">
                <a:solidFill>
                  <a:srgbClr val="359795"/>
                </a:solidFill>
                <a:latin typeface="+mj-lt"/>
              </a:rPr>
              <a:t>377 346</a:t>
            </a:r>
          </a:p>
          <a:p>
            <a:pPr algn="ctr"/>
            <a:r>
              <a:rPr lang="" altLang="fr-FR" sz="600" dirty="0" smtClean="0">
                <a:latin typeface="+mj-lt"/>
              </a:rPr>
              <a:t>dossiers </a:t>
            </a:r>
            <a:r>
              <a:rPr lang="" altLang="fr-FR" sz="600" dirty="0">
                <a:latin typeface="+mj-lt"/>
              </a:rPr>
              <a:t>déposés </a:t>
            </a:r>
            <a:endParaRPr lang="fr-FR" sz="600" dirty="0">
              <a:latin typeface="+mj-lt"/>
            </a:endParaRPr>
          </a:p>
        </p:txBody>
      </p:sp>
      <p:sp>
        <p:nvSpPr>
          <p:cNvPr id="38" name="Rectangle 37"/>
          <p:cNvSpPr/>
          <p:nvPr/>
        </p:nvSpPr>
        <p:spPr>
          <a:xfrm>
            <a:off x="7308304" y="1759917"/>
            <a:ext cx="814606" cy="307777"/>
          </a:xfrm>
          <a:prstGeom prst="rect">
            <a:avLst/>
          </a:prstGeom>
          <a:ln>
            <a:noFill/>
          </a:ln>
        </p:spPr>
        <p:txBody>
          <a:bodyPr wrap="square">
            <a:spAutoFit/>
          </a:bodyPr>
          <a:lstStyle/>
          <a:p>
            <a:r>
              <a:rPr lang="" sz="1400" b="1" smtClean="0">
                <a:solidFill>
                  <a:srgbClr val="A9CCD3"/>
                </a:solidFill>
                <a:sym typeface="Wingdings" panose="05000000000000000000" pitchFamily="2" charset="2"/>
              </a:rPr>
              <a:t>1 </a:t>
            </a:r>
            <a:r>
              <a:rPr lang="" sz="1400" b="1" dirty="0" smtClean="0">
                <a:solidFill>
                  <a:srgbClr val="A9CCD3"/>
                </a:solidFill>
                <a:sym typeface="Wingdings" panose="05000000000000000000" pitchFamily="2" charset="2"/>
              </a:rPr>
              <a:t>M</a:t>
            </a:r>
            <a:r>
              <a:rPr lang="" sz="1400" b="1" smtClean="0">
                <a:solidFill>
                  <a:srgbClr val="A9CCD3"/>
                </a:solidFill>
                <a:sym typeface="Wingdings" panose="05000000000000000000" pitchFamily="2" charset="2"/>
              </a:rPr>
              <a:t>d</a:t>
            </a:r>
            <a:r>
              <a:rPr lang="fr-FR" sz="1400" b="1" dirty="0" smtClean="0">
                <a:solidFill>
                  <a:srgbClr val="A9CCD3"/>
                </a:solidFill>
                <a:sym typeface="Wingdings" panose="05000000000000000000" pitchFamily="2" charset="2"/>
              </a:rPr>
              <a:t>€</a:t>
            </a:r>
            <a:endParaRPr lang="fr-FR" sz="1400" b="1" dirty="0">
              <a:solidFill>
                <a:srgbClr val="A9CCD3"/>
              </a:solidFill>
            </a:endParaRPr>
          </a:p>
        </p:txBody>
      </p:sp>
      <p:sp>
        <p:nvSpPr>
          <p:cNvPr id="43" name="Rectangle 42"/>
          <p:cNvSpPr/>
          <p:nvPr/>
        </p:nvSpPr>
        <p:spPr>
          <a:xfrm>
            <a:off x="7902074" y="1813777"/>
            <a:ext cx="1084929" cy="200055"/>
          </a:xfrm>
          <a:prstGeom prst="rect">
            <a:avLst/>
          </a:prstGeom>
        </p:spPr>
        <p:txBody>
          <a:bodyPr wrap="square">
            <a:spAutoFit/>
          </a:bodyPr>
          <a:lstStyle/>
          <a:p>
            <a:r>
              <a:rPr lang="" sz="700" dirty="0" smtClean="0">
                <a:solidFill>
                  <a:schemeClr val="bg1">
                    <a:lumMod val="50000"/>
                  </a:schemeClr>
                </a:solidFill>
              </a:rPr>
              <a:t>de </a:t>
            </a:r>
            <a:r>
              <a:rPr lang="" sz="700" dirty="0">
                <a:solidFill>
                  <a:schemeClr val="bg1">
                    <a:lumMod val="50000"/>
                  </a:schemeClr>
                </a:solidFill>
              </a:rPr>
              <a:t>primes p</a:t>
            </a:r>
            <a:r>
              <a:rPr lang="" sz="700" dirty="0" smtClean="0">
                <a:solidFill>
                  <a:schemeClr val="bg1">
                    <a:lumMod val="50000"/>
                  </a:schemeClr>
                </a:solidFill>
              </a:rPr>
              <a:t>ayées</a:t>
            </a:r>
            <a:endParaRPr lang="fr-FR" sz="700" dirty="0">
              <a:solidFill>
                <a:srgbClr val="FF0000"/>
              </a:solidFill>
            </a:endParaRPr>
          </a:p>
        </p:txBody>
      </p:sp>
      <p:sp>
        <p:nvSpPr>
          <p:cNvPr id="57" name="Rectangle 56"/>
          <p:cNvSpPr/>
          <p:nvPr/>
        </p:nvSpPr>
        <p:spPr>
          <a:xfrm>
            <a:off x="1782861" y="1779662"/>
            <a:ext cx="1204964" cy="338554"/>
          </a:xfrm>
          <a:prstGeom prst="rect">
            <a:avLst/>
          </a:prstGeom>
          <a:ln>
            <a:solidFill>
              <a:srgbClr val="BFD9DE"/>
            </a:solidFill>
            <a:prstDash val="dash"/>
          </a:ln>
        </p:spPr>
        <p:txBody>
          <a:bodyPr wrap="square">
            <a:spAutoFit/>
          </a:bodyPr>
          <a:lstStyle/>
          <a:p>
            <a:pPr algn="ctr"/>
            <a:r>
              <a:rPr lang="" altLang="fr-FR" sz="1000" b="1" dirty="0">
                <a:solidFill>
                  <a:srgbClr val="359795"/>
                </a:solidFill>
                <a:latin typeface="+mj-lt"/>
              </a:rPr>
              <a:t>313 710</a:t>
            </a:r>
          </a:p>
          <a:p>
            <a:pPr algn="ctr"/>
            <a:r>
              <a:rPr lang="" altLang="fr-FR" sz="600" dirty="0" smtClean="0">
                <a:latin typeface="+mj-lt"/>
              </a:rPr>
              <a:t>dossiers payés</a:t>
            </a:r>
            <a:endParaRPr lang="fr-FR" sz="600" dirty="0">
              <a:latin typeface="+mj-lt"/>
            </a:endParaRPr>
          </a:p>
        </p:txBody>
      </p:sp>
      <p:sp>
        <p:nvSpPr>
          <p:cNvPr id="61" name="Rectangle 60"/>
          <p:cNvSpPr/>
          <p:nvPr/>
        </p:nvSpPr>
        <p:spPr>
          <a:xfrm>
            <a:off x="7276168" y="1439264"/>
            <a:ext cx="774733" cy="307777"/>
          </a:xfrm>
          <a:prstGeom prst="rect">
            <a:avLst/>
          </a:prstGeom>
          <a:ln>
            <a:noFill/>
          </a:ln>
        </p:spPr>
        <p:txBody>
          <a:bodyPr wrap="square">
            <a:spAutoFit/>
          </a:bodyPr>
          <a:lstStyle/>
          <a:p>
            <a:r>
              <a:rPr lang="" sz="1400" b="1" dirty="0" smtClean="0">
                <a:solidFill>
                  <a:srgbClr val="A9CCD3"/>
                </a:solidFill>
                <a:sym typeface="Wingdings" panose="05000000000000000000" pitchFamily="2" charset="2"/>
              </a:rPr>
              <a:t>3 </a:t>
            </a:r>
            <a:r>
              <a:rPr lang="" sz="1400" b="1" smtClean="0">
                <a:solidFill>
                  <a:srgbClr val="A9CCD3"/>
                </a:solidFill>
                <a:sym typeface="Wingdings" panose="05000000000000000000" pitchFamily="2" charset="2"/>
              </a:rPr>
              <a:t>719</a:t>
            </a:r>
            <a:r>
              <a:rPr lang="fr-FR" sz="1400" b="1" dirty="0" smtClean="0">
                <a:solidFill>
                  <a:srgbClr val="A9CCD3"/>
                </a:solidFill>
                <a:sym typeface="Wingdings" panose="05000000000000000000" pitchFamily="2" charset="2"/>
              </a:rPr>
              <a:t>€</a:t>
            </a:r>
            <a:endParaRPr lang="fr-FR" sz="1400" b="1" dirty="0">
              <a:solidFill>
                <a:srgbClr val="A9CCD3"/>
              </a:solidFill>
            </a:endParaRPr>
          </a:p>
        </p:txBody>
      </p:sp>
      <p:sp>
        <p:nvSpPr>
          <p:cNvPr id="62" name="Rectangle 61"/>
          <p:cNvSpPr/>
          <p:nvPr/>
        </p:nvSpPr>
        <p:spPr>
          <a:xfrm>
            <a:off x="7905463" y="1466456"/>
            <a:ext cx="1084929" cy="307777"/>
          </a:xfrm>
          <a:prstGeom prst="rect">
            <a:avLst/>
          </a:prstGeom>
        </p:spPr>
        <p:txBody>
          <a:bodyPr wrap="square">
            <a:spAutoFit/>
          </a:bodyPr>
          <a:lstStyle/>
          <a:p>
            <a:r>
              <a:rPr lang="" sz="700" dirty="0" smtClean="0">
                <a:solidFill>
                  <a:schemeClr val="bg1">
                    <a:lumMod val="50000"/>
                  </a:schemeClr>
                </a:solidFill>
              </a:rPr>
              <a:t>de prime </a:t>
            </a:r>
            <a:r>
              <a:rPr lang="" sz="700" dirty="0">
                <a:solidFill>
                  <a:schemeClr val="bg1">
                    <a:lumMod val="50000"/>
                  </a:schemeClr>
                </a:solidFill>
              </a:rPr>
              <a:t>par dossier en moyenne</a:t>
            </a:r>
            <a:endParaRPr lang="fr-FR" sz="700" dirty="0">
              <a:solidFill>
                <a:schemeClr val="bg1">
                  <a:lumMod val="50000"/>
                </a:schemeClr>
              </a:solidFill>
            </a:endParaRPr>
          </a:p>
        </p:txBody>
      </p:sp>
      <p:sp>
        <p:nvSpPr>
          <p:cNvPr id="2" name="Espace réservé du pied de page 1"/>
          <p:cNvSpPr>
            <a:spLocks noGrp="1"/>
          </p:cNvSpPr>
          <p:nvPr>
            <p:ph type="ftr" sz="quarter" idx="11"/>
          </p:nvPr>
        </p:nvSpPr>
        <p:spPr/>
        <p:txBody>
          <a:bodyPr/>
          <a:lstStyle/>
          <a:p>
            <a:r>
              <a:rPr lang="fr-FR" dirty="0" smtClean="0"/>
              <a:t>Bilan MaPrimeRénov'</a:t>
            </a:r>
            <a:endParaRPr lang="fr-FR" dirty="0"/>
          </a:p>
        </p:txBody>
      </p:sp>
      <p:grpSp>
        <p:nvGrpSpPr>
          <p:cNvPr id="63" name="Groupe 62"/>
          <p:cNvGrpSpPr/>
          <p:nvPr/>
        </p:nvGrpSpPr>
        <p:grpSpPr>
          <a:xfrm>
            <a:off x="1187624" y="150104"/>
            <a:ext cx="864096" cy="417939"/>
            <a:chOff x="1043608" y="156838"/>
            <a:chExt cx="864096" cy="417939"/>
          </a:xfrm>
        </p:grpSpPr>
        <p:sp>
          <p:nvSpPr>
            <p:cNvPr id="64" name="Rectangle 63"/>
            <p:cNvSpPr/>
            <p:nvPr/>
          </p:nvSpPr>
          <p:spPr>
            <a:xfrm>
              <a:off x="1043608" y="156838"/>
              <a:ext cx="864096" cy="417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5" name="Picture 3" descr="S:\Logos\ANAH\Logo-anah-simple\logo anah Fond blanc.jpg"/>
            <p:cNvPicPr>
              <a:picLocks noChangeAspect="1" noChangeArrowheads="1"/>
            </p:cNvPicPr>
            <p:nvPr/>
          </p:nvPicPr>
          <p:blipFill rotWithShape="1">
            <a:blip r:embed="rId5">
              <a:extLst>
                <a:ext uri="{28A0092B-C50C-407E-A947-70E740481C1C}">
                  <a14:useLocalDpi xmlns:a14="http://schemas.microsoft.com/office/drawing/2010/main" val="0"/>
                </a:ext>
              </a:extLst>
            </a:blip>
            <a:srcRect t="9482" b="8460"/>
            <a:stretch/>
          </p:blipFill>
          <p:spPr bwMode="auto">
            <a:xfrm>
              <a:off x="1187624" y="156838"/>
              <a:ext cx="576064" cy="417939"/>
            </a:xfrm>
            <a:prstGeom prst="rect">
              <a:avLst/>
            </a:prstGeom>
            <a:noFill/>
            <a:extLst>
              <a:ext uri="{909E8E84-426E-40DD-AFC4-6F175D3DCCD1}">
                <a14:hiddenFill xmlns:a14="http://schemas.microsoft.com/office/drawing/2010/main">
                  <a:solidFill>
                    <a:srgbClr val="FFFFFF"/>
                  </a:solidFill>
                </a14:hiddenFill>
              </a:ext>
            </a:extLst>
          </p:spPr>
        </p:pic>
      </p:grpSp>
      <p:pic>
        <p:nvPicPr>
          <p:cNvPr id="6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9463" y="99991"/>
            <a:ext cx="527174" cy="468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Rectangle: Rounded Corners 72"/>
          <p:cNvSpPr/>
          <p:nvPr/>
        </p:nvSpPr>
        <p:spPr>
          <a:xfrm>
            <a:off x="4788024" y="2897335"/>
            <a:ext cx="4107844" cy="1762647"/>
          </a:xfrm>
          <a:prstGeom prst="roundRect">
            <a:avLst>
              <a:gd name="adj" fmla="val 4018"/>
            </a:avLst>
          </a:prstGeom>
          <a:noFill/>
          <a:ln w="3175">
            <a:solidFill>
              <a:srgbClr val="BEB088"/>
            </a:solidFill>
          </a:ln>
        </p:spPr>
        <p:style>
          <a:lnRef idx="2">
            <a:schemeClr val="accent1">
              <a:shade val="50000"/>
            </a:schemeClr>
          </a:lnRef>
          <a:fillRef idx="1">
            <a:schemeClr val="accent1"/>
          </a:fillRef>
          <a:effectRef idx="0">
            <a:schemeClr val="accent1"/>
          </a:effectRef>
          <a:fontRef idx="minor">
            <a:schemeClr val="lt1"/>
          </a:fontRef>
        </p:style>
        <p:txBody>
          <a:bodyPr lIns="0" rIns="0"/>
          <a:lstStyle>
            <a:lvl1pPr marL="60325">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fontAlgn="auto" hangingPunct="1">
              <a:spcBef>
                <a:spcPts val="0"/>
              </a:spcBef>
              <a:spcAft>
                <a:spcPts val="0"/>
              </a:spcAft>
              <a:defRPr/>
            </a:pPr>
            <a:endParaRPr lang="fr-FR" altLang="fr-FR" sz="1000">
              <a:solidFill>
                <a:prstClr val="black"/>
              </a:solidFill>
              <a:cs typeface="Calibri" panose="020F0502020204030204" pitchFamily="34" charset="0"/>
            </a:endParaRPr>
          </a:p>
        </p:txBody>
      </p:sp>
      <p:sp>
        <p:nvSpPr>
          <p:cNvPr id="82" name="Rectangle 81"/>
          <p:cNvSpPr/>
          <p:nvPr/>
        </p:nvSpPr>
        <p:spPr>
          <a:xfrm>
            <a:off x="285850" y="3129212"/>
            <a:ext cx="1296144" cy="1308050"/>
          </a:xfrm>
          <a:prstGeom prst="rect">
            <a:avLst/>
          </a:prstGeom>
        </p:spPr>
        <p:txBody>
          <a:bodyPr wrap="square">
            <a:spAutoFit/>
          </a:bodyPr>
          <a:lstStyle/>
          <a:p>
            <a:r>
              <a:rPr lang="" sz="1000" b="1" dirty="0" smtClean="0">
                <a:solidFill>
                  <a:schemeClr val="accent5"/>
                </a:solidFill>
                <a:latin typeface="+mj-lt"/>
              </a:rPr>
              <a:t>15 </a:t>
            </a:r>
            <a:r>
              <a:rPr lang="" sz="1000" b="1" smtClean="0">
                <a:solidFill>
                  <a:schemeClr val="accent5"/>
                </a:solidFill>
                <a:latin typeface="+mj-lt"/>
              </a:rPr>
              <a:t>522 </a:t>
            </a:r>
            <a:r>
              <a:rPr lang="" sz="1000" b="1" dirty="0" smtClean="0">
                <a:solidFill>
                  <a:schemeClr val="accent5"/>
                </a:solidFill>
                <a:latin typeface="+mj-lt"/>
              </a:rPr>
              <a:t>dossiers </a:t>
            </a:r>
            <a:r>
              <a:rPr lang="" sz="1000" b="1" dirty="0" smtClean="0">
                <a:solidFill>
                  <a:schemeClr val="accent5"/>
                </a:solidFill>
                <a:latin typeface="+mj-lt"/>
              </a:rPr>
              <a:t>financés</a:t>
            </a:r>
          </a:p>
          <a:p>
            <a:endParaRPr lang="" sz="900" b="1" dirty="0" smtClean="0">
              <a:solidFill>
                <a:schemeClr val="accent5"/>
              </a:solidFill>
              <a:latin typeface="+mj-lt"/>
            </a:endParaRPr>
          </a:p>
          <a:p>
            <a:endParaRPr lang="fr-FR" sz="500" b="1" dirty="0">
              <a:solidFill>
                <a:schemeClr val="accent5"/>
              </a:solidFill>
              <a:latin typeface="+mj-lt"/>
            </a:endParaRPr>
          </a:p>
          <a:p>
            <a:r>
              <a:rPr lang="" sz="900" b="1" dirty="0" smtClean="0">
                <a:solidFill>
                  <a:schemeClr val="accent5"/>
                </a:solidFill>
                <a:latin typeface="+mj-lt"/>
              </a:rPr>
              <a:t>236</a:t>
            </a:r>
            <a:r>
              <a:rPr lang="fr-FR" sz="900" b="1" dirty="0" smtClean="0">
                <a:solidFill>
                  <a:schemeClr val="accent5"/>
                </a:solidFill>
                <a:latin typeface="+mj-lt"/>
              </a:rPr>
              <a:t>M€ </a:t>
            </a:r>
            <a:r>
              <a:rPr lang="" sz="900" b="1" dirty="0" smtClean="0">
                <a:solidFill>
                  <a:schemeClr val="accent5"/>
                </a:solidFill>
              </a:rPr>
              <a:t> </a:t>
            </a:r>
            <a:r>
              <a:rPr lang="fr-FR" sz="900" dirty="0" smtClean="0">
                <a:solidFill>
                  <a:prstClr val="black"/>
                </a:solidFill>
                <a:cs typeface="Calibri" panose="020F0502020204030204" pitchFamily="34" charset="0"/>
              </a:rPr>
              <a:t>de </a:t>
            </a:r>
            <a:r>
              <a:rPr lang="fr-FR" sz="900" dirty="0">
                <a:solidFill>
                  <a:prstClr val="black"/>
                </a:solidFill>
                <a:cs typeface="Calibri" panose="020F0502020204030204" pitchFamily="34" charset="0"/>
              </a:rPr>
              <a:t>primes </a:t>
            </a:r>
            <a:r>
              <a:rPr lang="" sz="900" dirty="0">
                <a:solidFill>
                  <a:prstClr val="black"/>
                </a:solidFill>
                <a:cs typeface="Calibri" panose="020F0502020204030204" pitchFamily="34" charset="0"/>
              </a:rPr>
              <a:t>financées</a:t>
            </a:r>
          </a:p>
          <a:p>
            <a:endParaRPr lang="" sz="900" dirty="0" smtClean="0">
              <a:solidFill>
                <a:prstClr val="black"/>
              </a:solidFill>
              <a:cs typeface="Calibri" panose="020F0502020204030204" pitchFamily="34" charset="0"/>
            </a:endParaRPr>
          </a:p>
          <a:p>
            <a:r>
              <a:rPr lang="" sz="900" b="1" dirty="0" smtClean="0">
                <a:solidFill>
                  <a:schemeClr val="accent5"/>
                </a:solidFill>
              </a:rPr>
              <a:t>440</a:t>
            </a:r>
            <a:r>
              <a:rPr lang="fr-FR" sz="900" b="1" dirty="0" smtClean="0">
                <a:solidFill>
                  <a:schemeClr val="accent5"/>
                </a:solidFill>
              </a:rPr>
              <a:t>M€ </a:t>
            </a:r>
            <a:r>
              <a:rPr lang="" sz="900" b="1" dirty="0" smtClean="0">
                <a:solidFill>
                  <a:schemeClr val="accent5"/>
                </a:solidFill>
              </a:rPr>
              <a:t> </a:t>
            </a:r>
            <a:r>
              <a:rPr lang="fr-FR" sz="900" dirty="0" smtClean="0">
                <a:solidFill>
                  <a:prstClr val="black"/>
                </a:solidFill>
                <a:cs typeface="Calibri" panose="020F0502020204030204" pitchFamily="34" charset="0"/>
              </a:rPr>
              <a:t>de </a:t>
            </a:r>
            <a:r>
              <a:rPr lang="" sz="900" dirty="0" smtClean="0">
                <a:solidFill>
                  <a:prstClr val="black"/>
                </a:solidFill>
                <a:cs typeface="Calibri" panose="020F0502020204030204" pitchFamily="34" charset="0"/>
              </a:rPr>
              <a:t>travaux associés</a:t>
            </a:r>
            <a:endParaRPr lang="" sz="900" dirty="0">
              <a:solidFill>
                <a:prstClr val="black"/>
              </a:solidFill>
              <a:cs typeface="Calibri" panose="020F0502020204030204" pitchFamily="34" charset="0"/>
            </a:endParaRPr>
          </a:p>
        </p:txBody>
      </p:sp>
      <p:sp>
        <p:nvSpPr>
          <p:cNvPr id="56" name="Rectangle 55"/>
          <p:cNvSpPr/>
          <p:nvPr/>
        </p:nvSpPr>
        <p:spPr>
          <a:xfrm>
            <a:off x="4857491" y="3231073"/>
            <a:ext cx="1625243" cy="1231106"/>
          </a:xfrm>
          <a:prstGeom prst="rect">
            <a:avLst/>
          </a:prstGeom>
        </p:spPr>
        <p:txBody>
          <a:bodyPr wrap="square">
            <a:spAutoFit/>
          </a:bodyPr>
          <a:lstStyle/>
          <a:p>
            <a:r>
              <a:rPr lang="" sz="1000" b="1" smtClean="0">
                <a:solidFill>
                  <a:srgbClr val="A7945D"/>
                </a:solidFill>
                <a:latin typeface="+mj-lt"/>
              </a:rPr>
              <a:t>82</a:t>
            </a:r>
            <a:r>
              <a:rPr lang="fr-FR" sz="1000" b="1" dirty="0" smtClean="0">
                <a:solidFill>
                  <a:srgbClr val="A7945D"/>
                </a:solidFill>
                <a:latin typeface="+mj-lt"/>
              </a:rPr>
              <a:t> </a:t>
            </a:r>
            <a:r>
              <a:rPr lang="" sz="1000" b="1" dirty="0">
                <a:solidFill>
                  <a:srgbClr val="A7945D"/>
                </a:solidFill>
                <a:latin typeface="+mj-lt"/>
              </a:rPr>
              <a:t>dossiers financés</a:t>
            </a:r>
          </a:p>
          <a:p>
            <a:r>
              <a:rPr lang="fr-FR" sz="900" dirty="0">
                <a:solidFill>
                  <a:prstClr val="black"/>
                </a:solidFill>
                <a:cs typeface="Calibri" panose="020F0502020204030204" pitchFamily="34" charset="0"/>
              </a:rPr>
              <a:t>S</a:t>
            </a:r>
            <a:r>
              <a:rPr lang="" sz="900" dirty="0">
                <a:solidFill>
                  <a:prstClr val="black"/>
                </a:solidFill>
                <a:cs typeface="Calibri" panose="020F0502020204030204" pitchFamily="34" charset="0"/>
              </a:rPr>
              <a:t>oit 4 </a:t>
            </a:r>
            <a:r>
              <a:rPr lang="" sz="900" dirty="0" smtClean="0">
                <a:solidFill>
                  <a:prstClr val="black"/>
                </a:solidFill>
                <a:cs typeface="Calibri" panose="020F0502020204030204" pitchFamily="34" charset="0"/>
              </a:rPr>
              <a:t>314</a:t>
            </a:r>
            <a:r>
              <a:rPr lang="" sz="900" smtClean="0">
                <a:solidFill>
                  <a:prstClr val="black"/>
                </a:solidFill>
                <a:cs typeface="Calibri" panose="020F0502020204030204" pitchFamily="34" charset="0"/>
              </a:rPr>
              <a:t> </a:t>
            </a:r>
            <a:r>
              <a:rPr lang="" sz="900" dirty="0" smtClean="0">
                <a:solidFill>
                  <a:prstClr val="black"/>
                </a:solidFill>
                <a:cs typeface="Calibri" panose="020F0502020204030204" pitchFamily="34" charset="0"/>
              </a:rPr>
              <a:t>logements</a:t>
            </a:r>
          </a:p>
          <a:p>
            <a:endParaRPr lang="fr-FR" sz="1000" dirty="0">
              <a:solidFill>
                <a:prstClr val="black"/>
              </a:solidFill>
              <a:cs typeface="Calibri" panose="020F0502020204030204" pitchFamily="34" charset="0"/>
            </a:endParaRPr>
          </a:p>
          <a:p>
            <a:r>
              <a:rPr lang="" sz="900" b="1" dirty="0" smtClean="0">
                <a:solidFill>
                  <a:srgbClr val="A7945D"/>
                </a:solidFill>
              </a:rPr>
              <a:t>49</a:t>
            </a:r>
            <a:r>
              <a:rPr lang="" sz="900" b="1" smtClean="0">
                <a:solidFill>
                  <a:srgbClr val="A7945D"/>
                </a:solidFill>
              </a:rPr>
              <a:t>,</a:t>
            </a:r>
            <a:r>
              <a:rPr lang="" sz="900" b="1" dirty="0" smtClean="0">
                <a:solidFill>
                  <a:srgbClr val="A7945D"/>
                </a:solidFill>
              </a:rPr>
              <a:t>4</a:t>
            </a:r>
            <a:r>
              <a:rPr lang="fr-FR" sz="900" b="1" dirty="0" smtClean="0">
                <a:solidFill>
                  <a:srgbClr val="A7945D"/>
                </a:solidFill>
              </a:rPr>
              <a:t>M€ </a:t>
            </a:r>
            <a:r>
              <a:rPr lang="" sz="900" b="1" dirty="0" smtClean="0">
                <a:solidFill>
                  <a:srgbClr val="A7945D"/>
                </a:solidFill>
              </a:rPr>
              <a:t> </a:t>
            </a:r>
            <a:r>
              <a:rPr lang="fr-FR" sz="900" dirty="0" smtClean="0">
                <a:solidFill>
                  <a:prstClr val="black"/>
                </a:solidFill>
                <a:cs typeface="Calibri" panose="020F0502020204030204" pitchFamily="34" charset="0"/>
              </a:rPr>
              <a:t>de </a:t>
            </a:r>
            <a:r>
              <a:rPr lang="fr-FR" sz="900" dirty="0">
                <a:solidFill>
                  <a:prstClr val="black"/>
                </a:solidFill>
                <a:cs typeface="Calibri" panose="020F0502020204030204" pitchFamily="34" charset="0"/>
              </a:rPr>
              <a:t>primes </a:t>
            </a:r>
            <a:r>
              <a:rPr lang="" sz="900" dirty="0" smtClean="0">
                <a:cs typeface="Calibri" panose="020F0502020204030204" pitchFamily="34" charset="0"/>
              </a:rPr>
              <a:t>financées</a:t>
            </a:r>
          </a:p>
          <a:p>
            <a:endParaRPr lang="" sz="900" dirty="0" smtClean="0">
              <a:solidFill>
                <a:prstClr val="black"/>
              </a:solidFill>
              <a:cs typeface="Calibri" panose="020F0502020204030204" pitchFamily="34" charset="0"/>
            </a:endParaRPr>
          </a:p>
          <a:p>
            <a:r>
              <a:rPr lang="" sz="900" b="1" smtClean="0">
                <a:solidFill>
                  <a:srgbClr val="A7945D"/>
                </a:solidFill>
              </a:rPr>
              <a:t>83,5</a:t>
            </a:r>
            <a:r>
              <a:rPr lang="fr-FR" sz="900" b="1" dirty="0" smtClean="0">
                <a:solidFill>
                  <a:srgbClr val="A7945D"/>
                </a:solidFill>
              </a:rPr>
              <a:t>M€ </a:t>
            </a:r>
            <a:r>
              <a:rPr lang="" sz="900" b="1" dirty="0" smtClean="0">
                <a:solidFill>
                  <a:srgbClr val="A7945D"/>
                </a:solidFill>
              </a:rPr>
              <a:t> </a:t>
            </a:r>
            <a:r>
              <a:rPr lang="fr-FR" sz="900" dirty="0" smtClean="0">
                <a:solidFill>
                  <a:prstClr val="black"/>
                </a:solidFill>
                <a:cs typeface="Calibri" panose="020F0502020204030204" pitchFamily="34" charset="0"/>
              </a:rPr>
              <a:t>de </a:t>
            </a:r>
            <a:r>
              <a:rPr lang="" sz="900" dirty="0">
                <a:solidFill>
                  <a:prstClr val="black"/>
                </a:solidFill>
                <a:cs typeface="Calibri" panose="020F0502020204030204" pitchFamily="34" charset="0"/>
              </a:rPr>
              <a:t>travaux </a:t>
            </a:r>
            <a:r>
              <a:rPr lang="" sz="900" dirty="0" smtClean="0">
                <a:solidFill>
                  <a:prstClr val="black"/>
                </a:solidFill>
                <a:cs typeface="Calibri" panose="020F0502020204030204" pitchFamily="34" charset="0"/>
              </a:rPr>
              <a:t>associés</a:t>
            </a:r>
            <a:endParaRPr lang="" sz="900" dirty="0">
              <a:solidFill>
                <a:prstClr val="black"/>
              </a:solidFill>
              <a:cs typeface="Calibri" panose="020F0502020204030204" pitchFamily="34" charset="0"/>
            </a:endParaRPr>
          </a:p>
        </p:txBody>
      </p:sp>
      <p:sp>
        <p:nvSpPr>
          <p:cNvPr id="53" name="ZoneTexte 52"/>
          <p:cNvSpPr txBox="1"/>
          <p:nvPr/>
        </p:nvSpPr>
        <p:spPr>
          <a:xfrm>
            <a:off x="1528594" y="3120167"/>
            <a:ext cx="1614362" cy="461665"/>
          </a:xfrm>
          <a:prstGeom prst="rect">
            <a:avLst/>
          </a:prstGeom>
          <a:noFill/>
        </p:spPr>
        <p:txBody>
          <a:bodyPr wrap="square" rtlCol="0">
            <a:spAutoFit/>
          </a:bodyPr>
          <a:lstStyle/>
          <a:p>
            <a:r>
              <a:rPr lang="" sz="800" b="1" dirty="0">
                <a:solidFill>
                  <a:schemeClr val="accent5"/>
                </a:solidFill>
                <a:latin typeface="+mj-lt"/>
              </a:rPr>
              <a:t>Répartition des dossiers financés selon les revenus des ménages</a:t>
            </a:r>
            <a:endParaRPr lang="fr-FR" sz="800" b="1" dirty="0">
              <a:solidFill>
                <a:schemeClr val="accent5"/>
              </a:solidFill>
              <a:latin typeface="+mj-lt"/>
            </a:endParaRPr>
          </a:p>
        </p:txBody>
      </p:sp>
      <p:graphicFrame>
        <p:nvGraphicFramePr>
          <p:cNvPr id="60" name="Objet 4"/>
          <p:cNvGraphicFramePr>
            <a:graphicFrameLocks/>
          </p:cNvGraphicFramePr>
          <p:nvPr>
            <p:extLst>
              <p:ext uri="{D42A27DB-BD31-4B8C-83A1-F6EECF244321}">
                <p14:modId xmlns:p14="http://schemas.microsoft.com/office/powerpoint/2010/main" val="2817119890"/>
              </p:ext>
            </p:extLst>
          </p:nvPr>
        </p:nvGraphicFramePr>
        <p:xfrm>
          <a:off x="1506900" y="3556547"/>
          <a:ext cx="1371238" cy="1109118"/>
        </p:xfrm>
        <a:graphic>
          <a:graphicData uri="http://schemas.openxmlformats.org/drawingml/2006/chart">
            <c:chart xmlns:c="http://schemas.openxmlformats.org/drawingml/2006/chart" xmlns:r="http://schemas.openxmlformats.org/officeDocument/2006/relationships" r:id="rId7"/>
          </a:graphicData>
        </a:graphic>
      </p:graphicFrame>
      <p:sp>
        <p:nvSpPr>
          <p:cNvPr id="70" name="ZoneTexte 69"/>
          <p:cNvSpPr txBox="1"/>
          <p:nvPr/>
        </p:nvSpPr>
        <p:spPr>
          <a:xfrm>
            <a:off x="6521485" y="3217993"/>
            <a:ext cx="1870327" cy="461665"/>
          </a:xfrm>
          <a:prstGeom prst="rect">
            <a:avLst/>
          </a:prstGeom>
          <a:noFill/>
        </p:spPr>
        <p:txBody>
          <a:bodyPr wrap="square" rtlCol="0">
            <a:spAutoFit/>
          </a:bodyPr>
          <a:lstStyle/>
          <a:p>
            <a:r>
              <a:rPr lang="" sz="800" b="1" dirty="0" smtClean="0">
                <a:solidFill>
                  <a:srgbClr val="A7945D"/>
                </a:solidFill>
                <a:latin typeface="+mj-lt"/>
              </a:rPr>
              <a:t>Typologie des copropriétés </a:t>
            </a:r>
            <a:r>
              <a:rPr lang="" sz="800" b="1" dirty="0">
                <a:solidFill>
                  <a:srgbClr val="A7945D"/>
                </a:solidFill>
                <a:latin typeface="+mj-lt"/>
              </a:rPr>
              <a:t>aidées </a:t>
            </a:r>
          </a:p>
          <a:p>
            <a:r>
              <a:rPr lang="" sz="800" dirty="0" smtClean="0">
                <a:solidFill>
                  <a:srgbClr val="A7945D"/>
                </a:solidFill>
                <a:latin typeface="+mj-lt"/>
              </a:rPr>
              <a:t>en nombre de dossiers</a:t>
            </a:r>
            <a:endParaRPr lang="fr-FR" sz="800" dirty="0">
              <a:solidFill>
                <a:srgbClr val="A7945D"/>
              </a:solidFill>
              <a:latin typeface="+mj-lt"/>
            </a:endParaRPr>
          </a:p>
        </p:txBody>
      </p:sp>
      <p:graphicFrame>
        <p:nvGraphicFramePr>
          <p:cNvPr id="71" name="Objet 4"/>
          <p:cNvGraphicFramePr>
            <a:graphicFrameLocks/>
          </p:cNvGraphicFramePr>
          <p:nvPr>
            <p:extLst>
              <p:ext uri="{D42A27DB-BD31-4B8C-83A1-F6EECF244321}">
                <p14:modId xmlns:p14="http://schemas.microsoft.com/office/powerpoint/2010/main" val="1873197662"/>
              </p:ext>
            </p:extLst>
          </p:nvPr>
        </p:nvGraphicFramePr>
        <p:xfrm>
          <a:off x="6428305" y="3529322"/>
          <a:ext cx="2478063" cy="1109118"/>
        </p:xfrm>
        <a:graphic>
          <a:graphicData uri="http://schemas.openxmlformats.org/drawingml/2006/chart">
            <c:chart xmlns:c="http://schemas.openxmlformats.org/drawingml/2006/chart" xmlns:r="http://schemas.openxmlformats.org/officeDocument/2006/relationships" r:id="rId8"/>
          </a:graphicData>
        </a:graphic>
      </p:graphicFrame>
      <p:sp>
        <p:nvSpPr>
          <p:cNvPr id="7" name="Rectangle 6"/>
          <p:cNvSpPr/>
          <p:nvPr/>
        </p:nvSpPr>
        <p:spPr>
          <a:xfrm>
            <a:off x="285850" y="2672080"/>
            <a:ext cx="3062014" cy="307777"/>
          </a:xfrm>
          <a:prstGeom prst="rect">
            <a:avLst/>
          </a:prstGeom>
          <a:solidFill>
            <a:schemeClr val="bg1"/>
          </a:solidFill>
        </p:spPr>
        <p:txBody>
          <a:bodyPr wrap="square">
            <a:spAutoFit/>
          </a:bodyPr>
          <a:lstStyle/>
          <a:p>
            <a:r>
              <a:rPr lang="fr-FR" sz="700" i="1" dirty="0">
                <a:solidFill>
                  <a:schemeClr val="accent5"/>
                </a:solidFill>
                <a:latin typeface="+mj-lt"/>
              </a:rPr>
              <a:t>Aide à la rénovation</a:t>
            </a:r>
            <a:r>
              <a:rPr lang="" sz="700" i="1" dirty="0">
                <a:solidFill>
                  <a:schemeClr val="accent5"/>
                </a:solidFill>
                <a:latin typeface="+mj-lt"/>
              </a:rPr>
              <a:t> </a:t>
            </a:r>
            <a:r>
              <a:rPr lang="fr-FR" sz="700" i="1" dirty="0">
                <a:solidFill>
                  <a:schemeClr val="accent5"/>
                </a:solidFill>
                <a:latin typeface="+mj-lt"/>
              </a:rPr>
              <a:t>globale des logements pour les </a:t>
            </a:r>
            <a:endParaRPr lang="" sz="700" i="1" dirty="0">
              <a:solidFill>
                <a:schemeClr val="accent5"/>
              </a:solidFill>
              <a:latin typeface="+mj-lt"/>
            </a:endParaRPr>
          </a:p>
          <a:p>
            <a:r>
              <a:rPr lang="fr-FR" sz="700" i="1" dirty="0">
                <a:solidFill>
                  <a:schemeClr val="accent5"/>
                </a:solidFill>
                <a:latin typeface="+mj-lt"/>
              </a:rPr>
              <a:t>propriétaires occupants aux revenus modestes et très modestes </a:t>
            </a:r>
          </a:p>
        </p:txBody>
      </p:sp>
      <p:graphicFrame>
        <p:nvGraphicFramePr>
          <p:cNvPr id="48" name="Tableau 47"/>
          <p:cNvGraphicFramePr>
            <a:graphicFrameLocks noGrp="1"/>
          </p:cNvGraphicFramePr>
          <p:nvPr>
            <p:extLst>
              <p:ext uri="{D42A27DB-BD31-4B8C-83A1-F6EECF244321}">
                <p14:modId xmlns:p14="http://schemas.microsoft.com/office/powerpoint/2010/main" val="3596221623"/>
              </p:ext>
            </p:extLst>
          </p:nvPr>
        </p:nvGraphicFramePr>
        <p:xfrm>
          <a:off x="2947605" y="3645174"/>
          <a:ext cx="1578804" cy="908318"/>
        </p:xfrm>
        <a:graphic>
          <a:graphicData uri="http://schemas.openxmlformats.org/drawingml/2006/table">
            <a:tbl>
              <a:tblPr firstRow="1" bandRow="1">
                <a:tableStyleId>{8A107856-5554-42FB-B03E-39F5DBC370BA}</a:tableStyleId>
              </a:tblPr>
              <a:tblGrid>
                <a:gridCol w="364200">
                  <a:extLst>
                    <a:ext uri="{9D8B030D-6E8A-4147-A177-3AD203B41FA5}">
                      <a16:colId xmlns="" xmlns:a16="http://schemas.microsoft.com/office/drawing/2014/main" val="20000"/>
                    </a:ext>
                  </a:extLst>
                </a:gridCol>
                <a:gridCol w="587948">
                  <a:extLst>
                    <a:ext uri="{9D8B030D-6E8A-4147-A177-3AD203B41FA5}">
                      <a16:colId xmlns="" xmlns:a16="http://schemas.microsoft.com/office/drawing/2014/main" val="20001"/>
                    </a:ext>
                  </a:extLst>
                </a:gridCol>
                <a:gridCol w="626656">
                  <a:extLst>
                    <a:ext uri="{9D8B030D-6E8A-4147-A177-3AD203B41FA5}">
                      <a16:colId xmlns="" xmlns:a16="http://schemas.microsoft.com/office/drawing/2014/main" val="20002"/>
                    </a:ext>
                  </a:extLst>
                </a:gridCol>
              </a:tblGrid>
              <a:tr h="371450">
                <a:tc>
                  <a:txBody>
                    <a:bodyPr/>
                    <a:lstStyle/>
                    <a:p>
                      <a:pPr algn="ctr" rtl="0" fontAlgn="ctr"/>
                      <a:endParaRPr lang="fr-FR" sz="800" b="0" kern="1200" dirty="0">
                        <a:solidFill>
                          <a:schemeClr val="tx1"/>
                        </a:solidFill>
                        <a:latin typeface="+mn-lt"/>
                        <a:ea typeface="+mn-ea"/>
                        <a:cs typeface="Arial Unicode MS" pitchFamily="34" charset="-128"/>
                      </a:endParaRPr>
                    </a:p>
                  </a:txBody>
                  <a:tcPr marL="0" marR="0" marT="0" marB="0"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fr-FR" sz="800" b="0" kern="1200" dirty="0" smtClean="0">
                          <a:solidFill>
                            <a:schemeClr val="tx1"/>
                          </a:solidFill>
                          <a:latin typeface="+mn-lt"/>
                          <a:ea typeface="+mn-ea"/>
                          <a:cs typeface="Arial Unicode MS" pitchFamily="34" charset="-128"/>
                        </a:rPr>
                        <a:t>Montant moyen des travaux déclarés</a:t>
                      </a:r>
                      <a:endParaRPr lang="" sz="800" b="0" kern="1200" dirty="0" smtClean="0">
                        <a:solidFill>
                          <a:schemeClr val="tx1"/>
                        </a:solidFill>
                        <a:latin typeface="+mn-lt"/>
                        <a:ea typeface="+mn-ea"/>
                        <a:cs typeface="Arial Unicode MS" pitchFamily="34" charset="-128"/>
                      </a:endParaRPr>
                    </a:p>
                  </a:txBody>
                  <a:tcPr marL="0" marR="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fr-FR" sz="800" b="0" kern="1200" dirty="0" smtClean="0">
                          <a:solidFill>
                            <a:schemeClr val="tx1"/>
                          </a:solidFill>
                          <a:latin typeface="+mn-lt"/>
                          <a:ea typeface="+mn-ea"/>
                          <a:cs typeface="Arial Unicode MS" pitchFamily="34" charset="-128"/>
                        </a:rPr>
                        <a:t>Montant moyen de subvention</a:t>
                      </a:r>
                      <a:endParaRPr lang="fr-FR" sz="800" b="0" kern="1200" dirty="0">
                        <a:solidFill>
                          <a:schemeClr val="tx1"/>
                        </a:solidFill>
                        <a:latin typeface="+mn-lt"/>
                        <a:ea typeface="+mn-ea"/>
                        <a:cs typeface="Arial Unicode MS" pitchFamily="34" charset="-128"/>
                      </a:endParaRPr>
                    </a:p>
                  </a:txBody>
                  <a:tcPr marL="0" marR="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0"/>
                  </a:ext>
                </a:extLst>
              </a:tr>
              <a:tr h="210319">
                <a:tc>
                  <a:txBody>
                    <a:bodyPr/>
                    <a:lstStyle/>
                    <a:p>
                      <a:pPr algn="ctr" rtl="0" fontAlgn="ctr"/>
                      <a:r>
                        <a:rPr lang="fr-FR" sz="800" b="0" kern="1200" dirty="0" smtClean="0">
                          <a:solidFill>
                            <a:schemeClr val="tx1"/>
                          </a:solidFill>
                          <a:latin typeface="+mn-lt"/>
                          <a:ea typeface="+mn-ea"/>
                          <a:cs typeface="Arial Unicode MS" pitchFamily="34" charset="-128"/>
                        </a:rPr>
                        <a:t>TMO</a:t>
                      </a:r>
                      <a:endParaRPr lang="fr-FR" sz="800" b="0" kern="1200" dirty="0">
                        <a:solidFill>
                          <a:schemeClr val="tx1"/>
                        </a:solidFill>
                        <a:latin typeface="+mn-lt"/>
                        <a:ea typeface="+mn-ea"/>
                        <a:cs typeface="Arial Unicode MS" pitchFamily="34" charset="-128"/>
                      </a:endParaRPr>
                    </a:p>
                  </a:txBody>
                  <a:tcPr marL="0" marR="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000" b="0" i="0" u="none" strike="noStrike" dirty="0" smtClean="0">
                          <a:solidFill>
                            <a:srgbClr val="000000"/>
                          </a:solidFill>
                          <a:effectLst/>
                          <a:latin typeface="Calibri"/>
                        </a:rPr>
                        <a:t>28 </a:t>
                      </a:r>
                      <a:r>
                        <a:rPr lang="fr-FR" sz="1000" b="0" i="0" u="none" strike="noStrike" dirty="0">
                          <a:solidFill>
                            <a:srgbClr val="000000"/>
                          </a:solidFill>
                          <a:effectLst/>
                          <a:latin typeface="Calibri"/>
                        </a:rPr>
                        <a:t>622 € </a:t>
                      </a:r>
                    </a:p>
                  </a:txBody>
                  <a:tcPr marL="6350" marR="6350" marT="635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000" b="0" i="0" u="none" strike="noStrike" dirty="0" smtClean="0">
                          <a:solidFill>
                            <a:srgbClr val="000000"/>
                          </a:solidFill>
                          <a:effectLst/>
                          <a:latin typeface="Calibri"/>
                        </a:rPr>
                        <a:t>16 </a:t>
                      </a:r>
                      <a:r>
                        <a:rPr lang="fr-FR" sz="1000" b="0" i="0" u="none" strike="noStrike" dirty="0">
                          <a:solidFill>
                            <a:srgbClr val="000000"/>
                          </a:solidFill>
                          <a:effectLst/>
                          <a:latin typeface="Calibri"/>
                        </a:rPr>
                        <a:t>446 € </a:t>
                      </a:r>
                    </a:p>
                  </a:txBody>
                  <a:tcPr marL="6350" marR="6350" marT="635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1"/>
                  </a:ext>
                </a:extLst>
              </a:tr>
              <a:tr h="210319">
                <a:tc>
                  <a:txBody>
                    <a:bodyPr/>
                    <a:lstStyle/>
                    <a:p>
                      <a:pPr algn="ctr" rtl="0" fontAlgn="ctr"/>
                      <a:r>
                        <a:rPr lang="fr-FR" sz="800" b="0" kern="1200" dirty="0" smtClean="0">
                          <a:solidFill>
                            <a:schemeClr val="tx1"/>
                          </a:solidFill>
                          <a:latin typeface="+mn-lt"/>
                          <a:ea typeface="+mn-ea"/>
                          <a:cs typeface="Arial Unicode MS" pitchFamily="34" charset="-128"/>
                        </a:rPr>
                        <a:t>MO</a:t>
                      </a:r>
                      <a:endParaRPr lang="fr-FR" sz="800" b="0" kern="1200" dirty="0">
                        <a:solidFill>
                          <a:schemeClr val="tx1"/>
                        </a:solidFill>
                        <a:latin typeface="+mn-lt"/>
                        <a:ea typeface="+mn-ea"/>
                        <a:cs typeface="Arial Unicode MS" pitchFamily="34" charset="-128"/>
                      </a:endParaRPr>
                    </a:p>
                  </a:txBody>
                  <a:tcPr marL="0" marR="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000" b="0" i="0" u="none" strike="noStrike" dirty="0" smtClean="0">
                          <a:solidFill>
                            <a:srgbClr val="000000"/>
                          </a:solidFill>
                          <a:effectLst/>
                          <a:latin typeface="Calibri"/>
                        </a:rPr>
                        <a:t>27 </a:t>
                      </a:r>
                      <a:r>
                        <a:rPr lang="fr-FR" sz="1000" b="0" i="0" u="none" strike="noStrike" dirty="0">
                          <a:solidFill>
                            <a:srgbClr val="000000"/>
                          </a:solidFill>
                          <a:effectLst/>
                          <a:latin typeface="Calibri"/>
                        </a:rPr>
                        <a:t>477 € </a:t>
                      </a:r>
                    </a:p>
                  </a:txBody>
                  <a:tcPr marL="6350" marR="6350" marT="635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000" b="0" i="0" u="none" strike="noStrike" dirty="0" smtClean="0">
                          <a:solidFill>
                            <a:srgbClr val="000000"/>
                          </a:solidFill>
                          <a:effectLst/>
                          <a:latin typeface="Calibri"/>
                        </a:rPr>
                        <a:t>11 </a:t>
                      </a:r>
                      <a:r>
                        <a:rPr lang="fr-FR" sz="1000" b="0" i="0" u="none" strike="noStrike" dirty="0">
                          <a:solidFill>
                            <a:srgbClr val="000000"/>
                          </a:solidFill>
                          <a:effectLst/>
                          <a:latin typeface="Calibri"/>
                        </a:rPr>
                        <a:t>869 € </a:t>
                      </a:r>
                    </a:p>
                  </a:txBody>
                  <a:tcPr marL="6350" marR="6350" marT="635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2"/>
                  </a:ext>
                </a:extLst>
              </a:tr>
            </a:tbl>
          </a:graphicData>
        </a:graphic>
      </p:graphicFrame>
      <p:sp>
        <p:nvSpPr>
          <p:cNvPr id="49" name="Rectangle 48"/>
          <p:cNvSpPr/>
          <p:nvPr/>
        </p:nvSpPr>
        <p:spPr>
          <a:xfrm>
            <a:off x="4943831" y="2743446"/>
            <a:ext cx="2798703" cy="307777"/>
          </a:xfrm>
          <a:prstGeom prst="rect">
            <a:avLst/>
          </a:prstGeom>
          <a:solidFill>
            <a:schemeClr val="bg1"/>
          </a:solidFill>
        </p:spPr>
        <p:txBody>
          <a:bodyPr wrap="square">
            <a:spAutoFit/>
          </a:bodyPr>
          <a:lstStyle/>
          <a:p>
            <a:r>
              <a:rPr lang="fr-FR" sz="700" i="1" dirty="0">
                <a:solidFill>
                  <a:srgbClr val="A7945D"/>
                </a:solidFill>
                <a:latin typeface="+mj-lt"/>
              </a:rPr>
              <a:t>Aide collective versée au</a:t>
            </a:r>
            <a:r>
              <a:rPr lang="" sz="700" i="1" dirty="0">
                <a:solidFill>
                  <a:srgbClr val="A7945D"/>
                </a:solidFill>
                <a:latin typeface="+mj-lt"/>
              </a:rPr>
              <a:t>x</a:t>
            </a:r>
            <a:r>
              <a:rPr lang="fr-FR" sz="700" i="1" dirty="0">
                <a:solidFill>
                  <a:srgbClr val="A7945D"/>
                </a:solidFill>
                <a:latin typeface="+mj-lt"/>
              </a:rPr>
              <a:t> syndicat</a:t>
            </a:r>
            <a:r>
              <a:rPr lang="" sz="700" i="1" dirty="0">
                <a:solidFill>
                  <a:srgbClr val="A7945D"/>
                </a:solidFill>
                <a:latin typeface="+mj-lt"/>
              </a:rPr>
              <a:t>s</a:t>
            </a:r>
            <a:r>
              <a:rPr lang="fr-FR" sz="700" i="1" dirty="0">
                <a:solidFill>
                  <a:srgbClr val="A7945D"/>
                </a:solidFill>
                <a:latin typeface="+mj-lt"/>
              </a:rPr>
              <a:t> de copropriétaires</a:t>
            </a:r>
            <a:r>
              <a:rPr lang="" sz="700" i="1" dirty="0">
                <a:solidFill>
                  <a:srgbClr val="A7945D"/>
                </a:solidFill>
                <a:latin typeface="+mj-lt"/>
              </a:rPr>
              <a:t> pour des travaux sur parties communes de copropriété</a:t>
            </a:r>
            <a:endParaRPr lang="fr-FR" sz="700" i="1" dirty="0">
              <a:solidFill>
                <a:srgbClr val="A7945D"/>
              </a:solidFill>
              <a:latin typeface="+mj-lt"/>
            </a:endParaRPr>
          </a:p>
        </p:txBody>
      </p:sp>
      <p:sp>
        <p:nvSpPr>
          <p:cNvPr id="50" name="Rectangle 49"/>
          <p:cNvSpPr/>
          <p:nvPr/>
        </p:nvSpPr>
        <p:spPr>
          <a:xfrm>
            <a:off x="285849" y="2448340"/>
            <a:ext cx="2592288" cy="215444"/>
          </a:xfrm>
          <a:prstGeom prst="rect">
            <a:avLst/>
          </a:prstGeom>
          <a:solidFill>
            <a:srgbClr val="F3BCA7"/>
          </a:solidFill>
        </p:spPr>
        <p:txBody>
          <a:bodyPr wrap="square">
            <a:spAutoFit/>
          </a:bodyPr>
          <a:lstStyle/>
          <a:p>
            <a:pPr algn="ctr"/>
            <a:r>
              <a:rPr lang="fr-FR" sz="800" b="1" dirty="0" smtClean="0">
                <a:solidFill>
                  <a:schemeClr val="bg1"/>
                </a:solidFill>
                <a:latin typeface="+mj-lt"/>
                <a:sym typeface="Wingdings" panose="05000000000000000000" pitchFamily="2" charset="2"/>
              </a:rPr>
              <a:t>MaPrimeRénov</a:t>
            </a:r>
            <a:r>
              <a:rPr lang="fr-FR" sz="800" b="1" dirty="0">
                <a:solidFill>
                  <a:schemeClr val="bg1"/>
                </a:solidFill>
                <a:latin typeface="+mj-lt"/>
                <a:sym typeface="Wingdings" panose="05000000000000000000" pitchFamily="2" charset="2"/>
              </a:rPr>
              <a:t>’ </a:t>
            </a:r>
            <a:r>
              <a:rPr lang="" sz="800" b="1" dirty="0" smtClean="0">
                <a:solidFill>
                  <a:schemeClr val="bg1"/>
                </a:solidFill>
                <a:latin typeface="+mj-lt"/>
                <a:sym typeface="Wingdings" panose="05000000000000000000" pitchFamily="2" charset="2"/>
              </a:rPr>
              <a:t>Sérénité</a:t>
            </a:r>
            <a:endParaRPr lang="fr-FR" sz="800" b="1" dirty="0">
              <a:solidFill>
                <a:schemeClr val="bg1"/>
              </a:solidFill>
              <a:latin typeface="+mj-lt"/>
              <a:sym typeface="Wingdings" panose="05000000000000000000" pitchFamily="2" charset="2"/>
            </a:endParaRPr>
          </a:p>
        </p:txBody>
      </p:sp>
      <p:sp>
        <p:nvSpPr>
          <p:cNvPr id="51" name="Rectangle 50"/>
          <p:cNvSpPr/>
          <p:nvPr/>
        </p:nvSpPr>
        <p:spPr>
          <a:xfrm>
            <a:off x="4919890" y="2517255"/>
            <a:ext cx="2809090" cy="215444"/>
          </a:xfrm>
          <a:prstGeom prst="rect">
            <a:avLst/>
          </a:prstGeom>
          <a:solidFill>
            <a:srgbClr val="BEB088"/>
          </a:solidFill>
        </p:spPr>
        <p:txBody>
          <a:bodyPr wrap="square">
            <a:spAutoFit/>
          </a:bodyPr>
          <a:lstStyle/>
          <a:p>
            <a:pPr algn="ctr"/>
            <a:r>
              <a:rPr lang="fr-FR" sz="800" b="1" dirty="0" smtClean="0">
                <a:solidFill>
                  <a:schemeClr val="bg1"/>
                </a:solidFill>
                <a:latin typeface="+mj-lt"/>
                <a:sym typeface="Wingdings" panose="05000000000000000000" pitchFamily="2" charset="2"/>
              </a:rPr>
              <a:t>MaPrimeR</a:t>
            </a:r>
            <a:r>
              <a:rPr lang="fr-FR" sz="800" b="1" dirty="0">
                <a:solidFill>
                  <a:schemeClr val="bg1"/>
                </a:solidFill>
                <a:latin typeface="+mj-lt"/>
                <a:sym typeface="Wingdings" panose="05000000000000000000" pitchFamily="2" charset="2"/>
              </a:rPr>
              <a:t>é</a:t>
            </a:r>
            <a:r>
              <a:rPr lang="fr-FR" sz="800" b="1" dirty="0" smtClean="0">
                <a:solidFill>
                  <a:schemeClr val="bg1"/>
                </a:solidFill>
                <a:latin typeface="+mj-lt"/>
                <a:sym typeface="Wingdings" panose="05000000000000000000" pitchFamily="2" charset="2"/>
              </a:rPr>
              <a:t>nov</a:t>
            </a:r>
            <a:r>
              <a:rPr lang="fr-FR" sz="800" b="1" dirty="0">
                <a:solidFill>
                  <a:schemeClr val="bg1"/>
                </a:solidFill>
                <a:latin typeface="+mj-lt"/>
                <a:sym typeface="Wingdings" panose="05000000000000000000" pitchFamily="2" charset="2"/>
              </a:rPr>
              <a:t>’ </a:t>
            </a:r>
            <a:r>
              <a:rPr lang="" sz="800" b="1" dirty="0" smtClean="0">
                <a:solidFill>
                  <a:schemeClr val="bg1"/>
                </a:solidFill>
                <a:latin typeface="+mj-lt"/>
                <a:sym typeface="Wingdings" panose="05000000000000000000" pitchFamily="2" charset="2"/>
              </a:rPr>
              <a:t>Copropriétés</a:t>
            </a:r>
            <a:endParaRPr lang="fr-FR" sz="800" b="1" dirty="0">
              <a:solidFill>
                <a:schemeClr val="bg1"/>
              </a:solidFill>
              <a:latin typeface="+mj-lt"/>
              <a:sym typeface="Wingdings" panose="05000000000000000000" pitchFamily="2" charset="2"/>
            </a:endParaRPr>
          </a:p>
        </p:txBody>
      </p:sp>
      <p:sp>
        <p:nvSpPr>
          <p:cNvPr id="76" name="Rectangle: Rounded Corners 72"/>
          <p:cNvSpPr/>
          <p:nvPr/>
        </p:nvSpPr>
        <p:spPr>
          <a:xfrm>
            <a:off x="107504" y="807264"/>
            <a:ext cx="8788364" cy="1476454"/>
          </a:xfrm>
          <a:prstGeom prst="roundRect">
            <a:avLst>
              <a:gd name="adj" fmla="val 4018"/>
            </a:avLst>
          </a:prstGeom>
          <a:noFill/>
          <a:ln w="3175">
            <a:solidFill>
              <a:srgbClr val="5194A1"/>
            </a:solidFill>
          </a:ln>
        </p:spPr>
        <p:style>
          <a:lnRef idx="2">
            <a:schemeClr val="accent1">
              <a:shade val="50000"/>
            </a:schemeClr>
          </a:lnRef>
          <a:fillRef idx="1">
            <a:schemeClr val="accent1"/>
          </a:fillRef>
          <a:effectRef idx="0">
            <a:schemeClr val="accent1"/>
          </a:effectRef>
          <a:fontRef idx="minor">
            <a:schemeClr val="lt1"/>
          </a:fontRef>
        </p:style>
        <p:txBody>
          <a:bodyPr lIns="0" rIns="0"/>
          <a:lstStyle>
            <a:lvl1pPr marL="60325">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fontAlgn="auto" hangingPunct="1">
              <a:spcBef>
                <a:spcPts val="0"/>
              </a:spcBef>
              <a:spcAft>
                <a:spcPts val="0"/>
              </a:spcAft>
              <a:defRPr/>
            </a:pPr>
            <a:endParaRPr lang="fr-FR" altLang="fr-FR" sz="1000">
              <a:solidFill>
                <a:prstClr val="black"/>
              </a:solidFill>
              <a:cs typeface="Calibri" panose="020F0502020204030204" pitchFamily="34" charset="0"/>
            </a:endParaRPr>
          </a:p>
        </p:txBody>
      </p:sp>
      <p:sp>
        <p:nvSpPr>
          <p:cNvPr id="75" name="Rectangle 74"/>
          <p:cNvSpPr/>
          <p:nvPr/>
        </p:nvSpPr>
        <p:spPr>
          <a:xfrm>
            <a:off x="285849" y="699542"/>
            <a:ext cx="3653196" cy="215444"/>
          </a:xfrm>
          <a:prstGeom prst="rect">
            <a:avLst/>
          </a:prstGeom>
          <a:solidFill>
            <a:srgbClr val="5194A1"/>
          </a:solidFill>
        </p:spPr>
        <p:txBody>
          <a:bodyPr wrap="square">
            <a:spAutoFit/>
          </a:bodyPr>
          <a:lstStyle/>
          <a:p>
            <a:pPr algn="ctr"/>
            <a:r>
              <a:rPr lang="fr-FR" sz="800" b="1" dirty="0" smtClean="0">
                <a:solidFill>
                  <a:schemeClr val="bg1"/>
                </a:solidFill>
                <a:latin typeface="+mj-lt"/>
                <a:sym typeface="Wingdings" panose="05000000000000000000" pitchFamily="2" charset="2"/>
              </a:rPr>
              <a:t>MaPrimeRénov</a:t>
            </a:r>
            <a:r>
              <a:rPr lang="" sz="800" b="1" dirty="0" smtClean="0">
                <a:solidFill>
                  <a:schemeClr val="bg1"/>
                </a:solidFill>
                <a:latin typeface="+mj-lt"/>
                <a:sym typeface="Wingdings" panose="05000000000000000000" pitchFamily="2" charset="2"/>
              </a:rPr>
              <a:t>’  </a:t>
            </a:r>
            <a:r>
              <a:rPr lang="fr-FR" sz="800" dirty="0" smtClean="0">
                <a:solidFill>
                  <a:schemeClr val="bg1"/>
                </a:solidFill>
                <a:latin typeface="+mj-lt"/>
                <a:sym typeface="Wingdings" panose="05000000000000000000" pitchFamily="2" charset="2"/>
              </a:rPr>
              <a:t>(</a:t>
            </a:r>
            <a:r>
              <a:rPr lang="fr-FR" sz="800" dirty="0">
                <a:solidFill>
                  <a:schemeClr val="bg1"/>
                </a:solidFill>
                <a:latin typeface="+mj-lt"/>
                <a:sym typeface="Wingdings" panose="05000000000000000000" pitchFamily="2" charset="2"/>
              </a:rPr>
              <a:t>hors MPR </a:t>
            </a:r>
            <a:r>
              <a:rPr lang="fr-FR" sz="800" dirty="0" smtClean="0">
                <a:solidFill>
                  <a:schemeClr val="bg1"/>
                </a:solidFill>
                <a:latin typeface="+mj-lt"/>
                <a:sym typeface="Wingdings" panose="05000000000000000000" pitchFamily="2" charset="2"/>
              </a:rPr>
              <a:t>Copropriétés </a:t>
            </a:r>
            <a:r>
              <a:rPr lang="fr-FR" sz="800" dirty="0">
                <a:solidFill>
                  <a:schemeClr val="bg1"/>
                </a:solidFill>
                <a:latin typeface="+mj-lt"/>
                <a:sym typeface="Wingdings" panose="05000000000000000000" pitchFamily="2" charset="2"/>
              </a:rPr>
              <a:t>et </a:t>
            </a:r>
            <a:r>
              <a:rPr lang="fr-FR" sz="800" dirty="0" smtClean="0">
                <a:solidFill>
                  <a:schemeClr val="bg1"/>
                </a:solidFill>
                <a:latin typeface="+mj-lt"/>
                <a:sym typeface="Wingdings" panose="05000000000000000000" pitchFamily="2" charset="2"/>
              </a:rPr>
              <a:t>MPR Sérénité)</a:t>
            </a:r>
            <a:endParaRPr lang="fr-FR" sz="800" dirty="0">
              <a:solidFill>
                <a:schemeClr val="bg1"/>
              </a:solidFill>
              <a:latin typeface="+mj-lt"/>
              <a:sym typeface="Wingdings" panose="05000000000000000000" pitchFamily="2" charset="2"/>
            </a:endParaRPr>
          </a:p>
        </p:txBody>
      </p:sp>
      <p:sp>
        <p:nvSpPr>
          <p:cNvPr id="78" name="Rectangle 77"/>
          <p:cNvSpPr/>
          <p:nvPr/>
        </p:nvSpPr>
        <p:spPr>
          <a:xfrm>
            <a:off x="3939045" y="699542"/>
            <a:ext cx="4665403" cy="307777"/>
          </a:xfrm>
          <a:prstGeom prst="rect">
            <a:avLst/>
          </a:prstGeom>
          <a:solidFill>
            <a:schemeClr val="bg1"/>
          </a:solidFill>
        </p:spPr>
        <p:txBody>
          <a:bodyPr wrap="square">
            <a:spAutoFit/>
          </a:bodyPr>
          <a:lstStyle/>
          <a:p>
            <a:r>
              <a:rPr lang="fr-FR" sz="700" i="1" dirty="0" smtClean="0">
                <a:solidFill>
                  <a:srgbClr val="5194A1"/>
                </a:solidFill>
                <a:latin typeface="+mj-lt"/>
              </a:rPr>
              <a:t>U</a:t>
            </a:r>
            <a:r>
              <a:rPr lang="" sz="700" i="1" dirty="0" smtClean="0">
                <a:solidFill>
                  <a:srgbClr val="5194A1"/>
                </a:solidFill>
                <a:latin typeface="+mj-lt"/>
              </a:rPr>
              <a:t>ne aide ouverte à tous pour </a:t>
            </a:r>
            <a:r>
              <a:rPr lang="fr-FR" sz="700" i="1" dirty="0" smtClean="0">
                <a:solidFill>
                  <a:srgbClr val="5194A1"/>
                </a:solidFill>
                <a:latin typeface="+mj-lt"/>
              </a:rPr>
              <a:t>des</a:t>
            </a:r>
            <a:r>
              <a:rPr lang="" sz="700" i="1" dirty="0" smtClean="0">
                <a:solidFill>
                  <a:srgbClr val="5194A1"/>
                </a:solidFill>
                <a:latin typeface="+mj-lt"/>
              </a:rPr>
              <a:t> </a:t>
            </a:r>
            <a:r>
              <a:rPr lang="fr-FR" sz="700" i="1" dirty="0" smtClean="0">
                <a:solidFill>
                  <a:srgbClr val="5194A1"/>
                </a:solidFill>
                <a:latin typeface="+mj-lt"/>
              </a:rPr>
              <a:t>travaux de rénovation </a:t>
            </a:r>
            <a:r>
              <a:rPr lang="fr-FR" sz="700" i="1" dirty="0">
                <a:solidFill>
                  <a:srgbClr val="5194A1"/>
                </a:solidFill>
                <a:latin typeface="+mj-lt"/>
              </a:rPr>
              <a:t>en logement individuel (maison individuelle ou partie privative de copropriété)</a:t>
            </a:r>
          </a:p>
        </p:txBody>
      </p:sp>
    </p:spTree>
    <p:extLst>
      <p:ext uri="{BB962C8B-B14F-4D97-AF65-F5344CB8AC3E}">
        <p14:creationId xmlns:p14="http://schemas.microsoft.com/office/powerpoint/2010/main" val="19904382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re 1"/>
          <p:cNvSpPr txBox="1">
            <a:spLocks/>
          </p:cNvSpPr>
          <p:nvPr/>
        </p:nvSpPr>
        <p:spPr bwMode="gray">
          <a:xfrm>
            <a:off x="2107851" y="123478"/>
            <a:ext cx="5560493" cy="720000"/>
          </a:xfrm>
          <a:prstGeom prst="rect">
            <a:avLst/>
          </a:prstGeom>
          <a:solidFill>
            <a:schemeClr val="bg1"/>
          </a:solidFill>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 sz="2000" dirty="0">
                <a:solidFill>
                  <a:srgbClr val="30697A"/>
                </a:solidFill>
              </a:rPr>
              <a:t>Répartition des </a:t>
            </a:r>
            <a:r>
              <a:rPr lang="" sz="2000" dirty="0" smtClean="0">
                <a:solidFill>
                  <a:srgbClr val="30697A"/>
                </a:solidFill>
              </a:rPr>
              <a:t>bénéficiaires </a:t>
            </a:r>
          </a:p>
          <a:p>
            <a:r>
              <a:rPr lang="fr-FR" sz="1100" b="0" dirty="0" smtClean="0">
                <a:solidFill>
                  <a:srgbClr val="30697A"/>
                </a:solidFill>
              </a:rPr>
              <a:t>du 1er </a:t>
            </a:r>
            <a:r>
              <a:rPr lang="" sz="1100" b="0" smtClean="0">
                <a:solidFill>
                  <a:srgbClr val="30697A"/>
                </a:solidFill>
              </a:rPr>
              <a:t>semestre </a:t>
            </a:r>
            <a:r>
              <a:rPr lang="fr-FR" sz="1100" b="0" dirty="0" smtClean="0">
                <a:solidFill>
                  <a:srgbClr val="30697A"/>
                </a:solidFill>
              </a:rPr>
              <a:t>2022</a:t>
            </a:r>
            <a:r>
              <a:rPr lang="" sz="1100" b="0" dirty="0" smtClean="0">
                <a:solidFill>
                  <a:srgbClr val="30697A"/>
                </a:solidFill>
              </a:rPr>
              <a:t> - Hors </a:t>
            </a:r>
            <a:r>
              <a:rPr lang="" sz="1100" b="0" dirty="0">
                <a:solidFill>
                  <a:srgbClr val="30697A"/>
                </a:solidFill>
              </a:rPr>
              <a:t>MPR Sérénité et MPR Copropriétés</a:t>
            </a:r>
            <a:endParaRPr lang="fr-FR" sz="1100" b="0" dirty="0">
              <a:solidFill>
                <a:srgbClr val="30697A"/>
              </a:solidFill>
            </a:endParaRPr>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4</a:t>
            </a:fld>
            <a:endParaRPr lang="fr-FR" dirty="0"/>
          </a:p>
        </p:txBody>
      </p:sp>
      <p:sp>
        <p:nvSpPr>
          <p:cNvPr id="36" name="ZoneTexte 35"/>
          <p:cNvSpPr txBox="1"/>
          <p:nvPr/>
        </p:nvSpPr>
        <p:spPr>
          <a:xfrm>
            <a:off x="1346637" y="1673463"/>
            <a:ext cx="2638717" cy="415498"/>
          </a:xfrm>
          <a:prstGeom prst="rect">
            <a:avLst/>
          </a:prstGeom>
          <a:noFill/>
        </p:spPr>
        <p:txBody>
          <a:bodyPr wrap="square" rtlCol="0">
            <a:spAutoFit/>
          </a:bodyPr>
          <a:lstStyle/>
          <a:p>
            <a:r>
              <a:rPr lang="" sz="1050" b="1" dirty="0">
                <a:solidFill>
                  <a:srgbClr val="427E8A"/>
                </a:solidFill>
              </a:rPr>
              <a:t>Répartition des dossiers financés selon les revenus des ménages</a:t>
            </a:r>
            <a:endParaRPr lang="fr-FR" sz="1050" b="1" dirty="0">
              <a:solidFill>
                <a:srgbClr val="427E8A"/>
              </a:solidFill>
            </a:endParaRPr>
          </a:p>
        </p:txBody>
      </p:sp>
      <p:graphicFrame>
        <p:nvGraphicFramePr>
          <p:cNvPr id="21" name="Objet 4"/>
          <p:cNvGraphicFramePr>
            <a:graphicFrameLocks/>
          </p:cNvGraphicFramePr>
          <p:nvPr>
            <p:extLst>
              <p:ext uri="{D42A27DB-BD31-4B8C-83A1-F6EECF244321}">
                <p14:modId xmlns:p14="http://schemas.microsoft.com/office/powerpoint/2010/main" val="527546482"/>
              </p:ext>
            </p:extLst>
          </p:nvPr>
        </p:nvGraphicFramePr>
        <p:xfrm>
          <a:off x="1331640" y="2112867"/>
          <a:ext cx="2815273" cy="2403099"/>
        </p:xfrm>
        <a:graphic>
          <a:graphicData uri="http://schemas.openxmlformats.org/drawingml/2006/chart">
            <c:chart xmlns:c="http://schemas.openxmlformats.org/drawingml/2006/chart" xmlns:r="http://schemas.openxmlformats.org/officeDocument/2006/relationships" r:id="rId2"/>
          </a:graphicData>
        </a:graphic>
      </p:graphicFrame>
      <p:sp>
        <p:nvSpPr>
          <p:cNvPr id="22" name="Rectangle 21"/>
          <p:cNvSpPr/>
          <p:nvPr/>
        </p:nvSpPr>
        <p:spPr>
          <a:xfrm>
            <a:off x="4251255" y="1827024"/>
            <a:ext cx="3168352" cy="26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fontAlgn="auto">
              <a:spcBef>
                <a:spcPct val="0"/>
              </a:spcBef>
              <a:spcAft>
                <a:spcPts val="0"/>
              </a:spcAft>
              <a:defRPr/>
            </a:pPr>
            <a:r>
              <a:rPr lang="fr-FR" sz="1050" b="1" dirty="0">
                <a:solidFill>
                  <a:srgbClr val="427E8A"/>
                </a:solidFill>
              </a:rPr>
              <a:t>Montant moyen des </a:t>
            </a:r>
            <a:r>
              <a:rPr lang="" sz="1050" b="1" dirty="0">
                <a:solidFill>
                  <a:srgbClr val="427E8A"/>
                </a:solidFill>
              </a:rPr>
              <a:t>travaux déclarés et montant moyen de subvention selon les revenus des ménages </a:t>
            </a:r>
          </a:p>
          <a:p>
            <a:pPr fontAlgn="auto">
              <a:spcBef>
                <a:spcPct val="0"/>
              </a:spcBef>
              <a:spcAft>
                <a:spcPts val="0"/>
              </a:spcAft>
              <a:defRPr/>
            </a:pPr>
            <a:r>
              <a:rPr lang="" sz="800" dirty="0" smtClean="0">
                <a:solidFill>
                  <a:schemeClr val="tx1"/>
                </a:solidFill>
                <a:cs typeface="Arial Unicode MS" pitchFamily="34" charset="-128"/>
              </a:rPr>
              <a:t>(parmi </a:t>
            </a:r>
            <a:r>
              <a:rPr lang="" sz="800" dirty="0">
                <a:solidFill>
                  <a:schemeClr val="tx1"/>
                </a:solidFill>
                <a:cs typeface="Arial Unicode MS" pitchFamily="34" charset="-128"/>
              </a:rPr>
              <a:t>les dossiers </a:t>
            </a:r>
            <a:r>
              <a:rPr lang="" sz="800" dirty="0" smtClean="0">
                <a:solidFill>
                  <a:schemeClr val="tx1"/>
                </a:solidFill>
                <a:cs typeface="Arial Unicode MS" pitchFamily="34" charset="-128"/>
              </a:rPr>
              <a:t>financés) </a:t>
            </a:r>
            <a:endParaRPr lang="fr-FR" sz="800" dirty="0">
              <a:solidFill>
                <a:schemeClr val="tx1"/>
              </a:solidFill>
              <a:cs typeface="Arial Unicode MS" pitchFamily="34" charset="-128"/>
            </a:endParaRPr>
          </a:p>
        </p:txBody>
      </p:sp>
      <p:graphicFrame>
        <p:nvGraphicFramePr>
          <p:cNvPr id="23" name="Table 9"/>
          <p:cNvGraphicFramePr>
            <a:graphicFrameLocks noGrp="1"/>
          </p:cNvGraphicFramePr>
          <p:nvPr>
            <p:extLst>
              <p:ext uri="{D42A27DB-BD31-4B8C-83A1-F6EECF244321}">
                <p14:modId xmlns:p14="http://schemas.microsoft.com/office/powerpoint/2010/main" val="1641339335"/>
              </p:ext>
            </p:extLst>
          </p:nvPr>
        </p:nvGraphicFramePr>
        <p:xfrm>
          <a:off x="4271188" y="2301302"/>
          <a:ext cx="3181132" cy="2156194"/>
        </p:xfrm>
        <a:graphic>
          <a:graphicData uri="http://schemas.openxmlformats.org/drawingml/2006/table">
            <a:tbl>
              <a:tblPr firstRow="1" bandRow="1">
                <a:tableStyleId>{8A107856-5554-42FB-B03E-39F5DBC370BA}</a:tableStyleId>
              </a:tblPr>
              <a:tblGrid>
                <a:gridCol w="572566">
                  <a:extLst>
                    <a:ext uri="{9D8B030D-6E8A-4147-A177-3AD203B41FA5}">
                      <a16:colId xmlns="" xmlns:a16="http://schemas.microsoft.com/office/drawing/2014/main" val="20001"/>
                    </a:ext>
                  </a:extLst>
                </a:gridCol>
                <a:gridCol w="638210">
                  <a:extLst>
                    <a:ext uri="{9D8B030D-6E8A-4147-A177-3AD203B41FA5}">
                      <a16:colId xmlns="" xmlns:a16="http://schemas.microsoft.com/office/drawing/2014/main" val="20002"/>
                    </a:ext>
                  </a:extLst>
                </a:gridCol>
                <a:gridCol w="985178">
                  <a:extLst>
                    <a:ext uri="{9D8B030D-6E8A-4147-A177-3AD203B41FA5}">
                      <a16:colId xmlns="" xmlns:a16="http://schemas.microsoft.com/office/drawing/2014/main" val="20003"/>
                    </a:ext>
                  </a:extLst>
                </a:gridCol>
                <a:gridCol w="985178">
                  <a:extLst>
                    <a:ext uri="{9D8B030D-6E8A-4147-A177-3AD203B41FA5}">
                      <a16:colId xmlns="" xmlns:a16="http://schemas.microsoft.com/office/drawing/2014/main" val="20000"/>
                    </a:ext>
                  </a:extLst>
                </a:gridCol>
              </a:tblGrid>
              <a:tr h="345539">
                <a:tc>
                  <a:txBody>
                    <a:bodyPr/>
                    <a:lstStyle/>
                    <a:p>
                      <a:pPr algn="ctr" rtl="0" fontAlgn="ctr"/>
                      <a:endParaRPr lang="fr-FR" sz="900" b="1" kern="1200" dirty="0">
                        <a:solidFill>
                          <a:srgbClr val="30697A"/>
                        </a:solidFill>
                        <a:latin typeface="+mn-lt"/>
                        <a:ea typeface="+mn-ea"/>
                        <a:cs typeface="Arial Unicode MS" pitchFamily="34" charset="-128"/>
                      </a:endParaRPr>
                    </a:p>
                  </a:txBody>
                  <a:tcPr marL="0" marR="0" marT="0" marB="0" anchor="ctr">
                    <a:lnL w="12700" cap="flat" cmpd="sng" algn="ctr">
                      <a:solidFill>
                        <a:srgbClr val="BFD9DE"/>
                      </a:solidFill>
                      <a:prstDash val="solid"/>
                      <a:round/>
                      <a:headEnd type="none" w="med" len="med"/>
                      <a:tailEnd type="none" w="med" len="med"/>
                    </a:lnL>
                    <a:lnR w="12700" cap="flat" cmpd="sng" algn="ctr">
                      <a:solidFill>
                        <a:srgbClr val="BFD9DE"/>
                      </a:solidFill>
                      <a:prstDash val="solid"/>
                      <a:round/>
                      <a:headEnd type="none" w="med" len="med"/>
                      <a:tailEnd type="none" w="med" len="med"/>
                    </a:lnR>
                    <a:lnT w="12700" cap="flat" cmpd="sng" algn="ctr">
                      <a:solidFill>
                        <a:srgbClr val="BFD9DE"/>
                      </a:solidFill>
                      <a:prstDash val="solid"/>
                      <a:round/>
                      <a:headEnd type="none" w="med" len="med"/>
                      <a:tailEnd type="none" w="med" len="med"/>
                    </a:lnT>
                    <a:lnB w="12700" cap="flat" cmpd="sng" algn="ctr">
                      <a:solidFill>
                        <a:srgbClr val="BFD9DE"/>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fr-FR" sz="900" b="1" kern="1200" dirty="0" smtClean="0">
                          <a:solidFill>
                            <a:srgbClr val="30697A"/>
                          </a:solidFill>
                          <a:latin typeface="+mn-lt"/>
                          <a:ea typeface="+mn-ea"/>
                          <a:cs typeface="Arial Unicode MS" pitchFamily="34" charset="-128"/>
                        </a:rPr>
                        <a:t>% dossiers financés</a:t>
                      </a:r>
                      <a:endParaRPr lang="fr-FR" sz="900" b="1" kern="1200" dirty="0">
                        <a:solidFill>
                          <a:srgbClr val="30697A"/>
                        </a:solidFill>
                        <a:latin typeface="+mn-lt"/>
                        <a:ea typeface="+mn-ea"/>
                        <a:cs typeface="Arial Unicode MS" pitchFamily="34" charset="-128"/>
                      </a:endParaRPr>
                    </a:p>
                  </a:txBody>
                  <a:tcPr marL="0" marR="0" marT="0" marB="0" anchor="ctr">
                    <a:lnL w="12700" cap="flat" cmpd="sng" algn="ctr">
                      <a:solidFill>
                        <a:srgbClr val="BFD9DE"/>
                      </a:solidFill>
                      <a:prstDash val="solid"/>
                      <a:round/>
                      <a:headEnd type="none" w="med" len="med"/>
                      <a:tailEnd type="none" w="med" len="med"/>
                    </a:lnL>
                    <a:lnR w="12700" cap="flat" cmpd="sng" algn="ctr">
                      <a:solidFill>
                        <a:srgbClr val="BFD9DE"/>
                      </a:solidFill>
                      <a:prstDash val="solid"/>
                      <a:round/>
                      <a:headEnd type="none" w="med" len="med"/>
                      <a:tailEnd type="none" w="med" len="med"/>
                    </a:lnR>
                    <a:lnT w="12700" cap="flat" cmpd="sng" algn="ctr">
                      <a:solidFill>
                        <a:srgbClr val="BFD9DE"/>
                      </a:solidFill>
                      <a:prstDash val="solid"/>
                      <a:round/>
                      <a:headEnd type="none" w="med" len="med"/>
                      <a:tailEnd type="none" w="med" len="med"/>
                    </a:lnT>
                    <a:lnB w="12700" cap="flat" cmpd="sng" algn="ctr">
                      <a:solidFill>
                        <a:srgbClr val="BFD9DE"/>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fr-FR" sz="900" b="1" kern="1200" dirty="0" smtClean="0">
                          <a:solidFill>
                            <a:srgbClr val="30697A"/>
                          </a:solidFill>
                          <a:latin typeface="+mn-lt"/>
                          <a:ea typeface="+mn-ea"/>
                          <a:cs typeface="Arial Unicode MS" pitchFamily="34" charset="-128"/>
                        </a:rPr>
                        <a:t>Montant moyen des travaux déclarés</a:t>
                      </a:r>
                    </a:p>
                  </a:txBody>
                  <a:tcPr marL="0" marR="0" marT="0" marB="0" anchor="ctr">
                    <a:lnL w="12700" cap="flat" cmpd="sng" algn="ctr">
                      <a:solidFill>
                        <a:srgbClr val="BFD9DE"/>
                      </a:solidFill>
                      <a:prstDash val="solid"/>
                      <a:round/>
                      <a:headEnd type="none" w="med" len="med"/>
                      <a:tailEnd type="none" w="med" len="med"/>
                    </a:lnL>
                    <a:lnR w="12700" cap="flat" cmpd="sng" algn="ctr">
                      <a:solidFill>
                        <a:srgbClr val="BFD9DE"/>
                      </a:solidFill>
                      <a:prstDash val="solid"/>
                      <a:round/>
                      <a:headEnd type="none" w="med" len="med"/>
                      <a:tailEnd type="none" w="med" len="med"/>
                    </a:lnR>
                    <a:lnT w="12700" cap="flat" cmpd="sng" algn="ctr">
                      <a:solidFill>
                        <a:srgbClr val="BFD9DE"/>
                      </a:solidFill>
                      <a:prstDash val="solid"/>
                      <a:round/>
                      <a:headEnd type="none" w="med" len="med"/>
                      <a:tailEnd type="none" w="med" len="med"/>
                    </a:lnT>
                    <a:lnB w="12700" cap="flat" cmpd="sng" algn="ctr">
                      <a:solidFill>
                        <a:srgbClr val="BFD9DE"/>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fr-FR" sz="900" b="1" kern="1200" dirty="0" smtClean="0">
                          <a:solidFill>
                            <a:srgbClr val="30697A"/>
                          </a:solidFill>
                          <a:latin typeface="+mn-lt"/>
                          <a:ea typeface="+mn-ea"/>
                          <a:cs typeface="Arial Unicode MS" pitchFamily="34" charset="-128"/>
                        </a:rPr>
                        <a:t>Montant moyen de subvention </a:t>
                      </a:r>
                      <a:endParaRPr lang="" sz="900" b="1" kern="1200" smtClean="0">
                        <a:solidFill>
                          <a:srgbClr val="30697A"/>
                        </a:solidFill>
                        <a:latin typeface="+mn-lt"/>
                        <a:ea typeface="+mn-ea"/>
                        <a:cs typeface="Arial Unicode MS" pitchFamily="34" charset="-128"/>
                      </a:endParaRPr>
                    </a:p>
                  </a:txBody>
                  <a:tcPr marL="0" marR="0" marT="0" marB="0" anchor="ctr">
                    <a:lnL w="12700" cap="flat" cmpd="sng" algn="ctr">
                      <a:solidFill>
                        <a:srgbClr val="BFD9DE"/>
                      </a:solidFill>
                      <a:prstDash val="solid"/>
                      <a:round/>
                      <a:headEnd type="none" w="med" len="med"/>
                      <a:tailEnd type="none" w="med" len="med"/>
                    </a:lnL>
                    <a:lnR w="12700" cap="flat" cmpd="sng" algn="ctr">
                      <a:solidFill>
                        <a:srgbClr val="BFD9DE"/>
                      </a:solidFill>
                      <a:prstDash val="solid"/>
                      <a:round/>
                      <a:headEnd type="none" w="med" len="med"/>
                      <a:tailEnd type="none" w="med" len="med"/>
                    </a:lnR>
                    <a:lnT w="12700" cap="flat" cmpd="sng" algn="ctr">
                      <a:solidFill>
                        <a:srgbClr val="BFD9DE"/>
                      </a:solidFill>
                      <a:prstDash val="solid"/>
                      <a:round/>
                      <a:headEnd type="none" w="med" len="med"/>
                      <a:tailEnd type="none" w="med" len="med"/>
                    </a:lnT>
                    <a:lnB w="12700" cap="flat" cmpd="sng" algn="ctr">
                      <a:solidFill>
                        <a:srgbClr val="BFD9DE"/>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0"/>
                  </a:ext>
                </a:extLst>
              </a:tr>
              <a:tr h="431414">
                <a:tc>
                  <a:txBody>
                    <a:bodyPr/>
                    <a:lstStyle/>
                    <a:p>
                      <a:pPr algn="ctr" rtl="0" fontAlgn="ctr"/>
                      <a:r>
                        <a:rPr lang="fr-FR" sz="900" b="1" kern="1200" dirty="0" smtClean="0">
                          <a:solidFill>
                            <a:srgbClr val="30697A"/>
                          </a:solidFill>
                          <a:latin typeface="+mn-lt"/>
                          <a:ea typeface="+mn-ea"/>
                          <a:cs typeface="Arial Unicode MS" pitchFamily="34" charset="-128"/>
                        </a:rPr>
                        <a:t>TMO</a:t>
                      </a:r>
                      <a:endParaRPr lang="fr-FR" sz="900" b="1" kern="1200" dirty="0">
                        <a:solidFill>
                          <a:srgbClr val="30697A"/>
                        </a:solidFill>
                        <a:latin typeface="+mn-lt"/>
                        <a:ea typeface="+mn-ea"/>
                        <a:cs typeface="Arial Unicode MS" pitchFamily="34" charset="-128"/>
                      </a:endParaRPr>
                    </a:p>
                  </a:txBody>
                  <a:tcPr marL="0" marR="0" marT="0" marB="0" anchor="ctr">
                    <a:lnL w="12700" cap="flat" cmpd="sng" algn="ctr">
                      <a:solidFill>
                        <a:srgbClr val="BFD9DE"/>
                      </a:solidFill>
                      <a:prstDash val="solid"/>
                      <a:round/>
                      <a:headEnd type="none" w="med" len="med"/>
                      <a:tailEnd type="none" w="med" len="med"/>
                    </a:lnL>
                    <a:lnR w="12700" cap="flat" cmpd="sng" algn="ctr">
                      <a:solidFill>
                        <a:srgbClr val="BFD9DE"/>
                      </a:solidFill>
                      <a:prstDash val="solid"/>
                      <a:round/>
                      <a:headEnd type="none" w="med" len="med"/>
                      <a:tailEnd type="none" w="med" len="med"/>
                    </a:lnR>
                    <a:lnT w="12700" cap="flat" cmpd="sng" algn="ctr">
                      <a:solidFill>
                        <a:srgbClr val="BFD9DE"/>
                      </a:solidFill>
                      <a:prstDash val="solid"/>
                      <a:round/>
                      <a:headEnd type="none" w="med" len="med"/>
                      <a:tailEnd type="none" w="med" len="med"/>
                    </a:lnT>
                    <a:lnB w="12700" cap="flat" cmpd="sng" algn="ctr">
                      <a:solidFill>
                        <a:srgbClr val="BFD9DE"/>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fr-FR" sz="900" kern="1200" dirty="0">
                          <a:solidFill>
                            <a:schemeClr val="tx1"/>
                          </a:solidFill>
                          <a:latin typeface="+mn-lt"/>
                          <a:ea typeface="+mn-ea"/>
                          <a:cs typeface="Arial Unicode MS" pitchFamily="34" charset="-128"/>
                        </a:rPr>
                        <a:t>45%</a:t>
                      </a:r>
                    </a:p>
                  </a:txBody>
                  <a:tcPr marL="6350" marR="6350" marT="6350" marB="0" anchor="ctr">
                    <a:lnL w="12700" cap="flat" cmpd="sng" algn="ctr">
                      <a:solidFill>
                        <a:srgbClr val="BFD9DE"/>
                      </a:solidFill>
                      <a:prstDash val="solid"/>
                      <a:round/>
                      <a:headEnd type="none" w="med" len="med"/>
                      <a:tailEnd type="none" w="med" len="med"/>
                    </a:lnL>
                    <a:lnR w="12700" cap="flat" cmpd="sng" algn="ctr">
                      <a:solidFill>
                        <a:srgbClr val="BFD9DE"/>
                      </a:solidFill>
                      <a:prstDash val="solid"/>
                      <a:round/>
                      <a:headEnd type="none" w="med" len="med"/>
                      <a:tailEnd type="none" w="med" len="med"/>
                    </a:lnR>
                    <a:lnT w="12700" cap="flat" cmpd="sng" algn="ctr">
                      <a:solidFill>
                        <a:srgbClr val="BFD9DE"/>
                      </a:solidFill>
                      <a:prstDash val="solid"/>
                      <a:round/>
                      <a:headEnd type="none" w="med" len="med"/>
                      <a:tailEnd type="none" w="med" len="med"/>
                    </a:lnT>
                    <a:lnB w="12700" cap="flat" cmpd="sng" algn="ctr">
                      <a:solidFill>
                        <a:srgbClr val="BFD9DE"/>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fr-FR" sz="900" kern="1200">
                          <a:solidFill>
                            <a:schemeClr val="tx1"/>
                          </a:solidFill>
                          <a:latin typeface="+mn-lt"/>
                          <a:ea typeface="+mn-ea"/>
                          <a:cs typeface="Arial Unicode MS" pitchFamily="34" charset="-128"/>
                        </a:rPr>
                        <a:t>10 869 €</a:t>
                      </a:r>
                    </a:p>
                  </a:txBody>
                  <a:tcPr marL="6350" marR="6350" marT="6350" marB="0" anchor="ctr">
                    <a:lnL w="12700" cap="flat" cmpd="sng" algn="ctr">
                      <a:solidFill>
                        <a:srgbClr val="BFD9DE"/>
                      </a:solidFill>
                      <a:prstDash val="solid"/>
                      <a:round/>
                      <a:headEnd type="none" w="med" len="med"/>
                      <a:tailEnd type="none" w="med" len="med"/>
                    </a:lnL>
                    <a:lnR w="12700" cap="flat" cmpd="sng" algn="ctr">
                      <a:solidFill>
                        <a:srgbClr val="BFD9DE"/>
                      </a:solidFill>
                      <a:prstDash val="solid"/>
                      <a:round/>
                      <a:headEnd type="none" w="med" len="med"/>
                      <a:tailEnd type="none" w="med" len="med"/>
                    </a:lnR>
                    <a:lnT w="12700" cap="flat" cmpd="sng" algn="ctr">
                      <a:solidFill>
                        <a:srgbClr val="BFD9DE"/>
                      </a:solidFill>
                      <a:prstDash val="solid"/>
                      <a:round/>
                      <a:headEnd type="none" w="med" len="med"/>
                      <a:tailEnd type="none" w="med" len="med"/>
                    </a:lnT>
                    <a:lnB w="12700" cap="flat" cmpd="sng" algn="ctr">
                      <a:solidFill>
                        <a:srgbClr val="BFD9DE"/>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fr-FR" sz="900" kern="1200">
                          <a:solidFill>
                            <a:schemeClr val="tx1"/>
                          </a:solidFill>
                          <a:latin typeface="+mn-lt"/>
                          <a:ea typeface="+mn-ea"/>
                          <a:cs typeface="Arial Unicode MS" pitchFamily="34" charset="-128"/>
                        </a:rPr>
                        <a:t>5 211 €</a:t>
                      </a:r>
                    </a:p>
                  </a:txBody>
                  <a:tcPr marL="6350" marR="6350" marT="6350" marB="0" anchor="ctr">
                    <a:lnL w="12700" cap="flat" cmpd="sng" algn="ctr">
                      <a:solidFill>
                        <a:srgbClr val="BFD9DE"/>
                      </a:solidFill>
                      <a:prstDash val="solid"/>
                      <a:round/>
                      <a:headEnd type="none" w="med" len="med"/>
                      <a:tailEnd type="none" w="med" len="med"/>
                    </a:lnL>
                    <a:lnR w="12700" cap="flat" cmpd="sng" algn="ctr">
                      <a:solidFill>
                        <a:srgbClr val="BFD9DE"/>
                      </a:solidFill>
                      <a:prstDash val="solid"/>
                      <a:round/>
                      <a:headEnd type="none" w="med" len="med"/>
                      <a:tailEnd type="none" w="med" len="med"/>
                    </a:lnR>
                    <a:lnT w="12700" cap="flat" cmpd="sng" algn="ctr">
                      <a:solidFill>
                        <a:srgbClr val="BFD9DE"/>
                      </a:solidFill>
                      <a:prstDash val="solid"/>
                      <a:round/>
                      <a:headEnd type="none" w="med" len="med"/>
                      <a:tailEnd type="none" w="med" len="med"/>
                    </a:lnT>
                    <a:lnB w="12700" cap="flat" cmpd="sng" algn="ctr">
                      <a:solidFill>
                        <a:srgbClr val="BFD9DE"/>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1"/>
                  </a:ext>
                </a:extLst>
              </a:tr>
              <a:tr h="431414">
                <a:tc>
                  <a:txBody>
                    <a:bodyPr/>
                    <a:lstStyle/>
                    <a:p>
                      <a:pPr algn="ctr" rtl="0" fontAlgn="ctr"/>
                      <a:r>
                        <a:rPr lang="fr-FR" sz="900" b="1" kern="1200" dirty="0" smtClean="0">
                          <a:solidFill>
                            <a:srgbClr val="30697A"/>
                          </a:solidFill>
                          <a:latin typeface="+mn-lt"/>
                          <a:ea typeface="+mn-ea"/>
                          <a:cs typeface="Arial Unicode MS" pitchFamily="34" charset="-128"/>
                        </a:rPr>
                        <a:t>MO</a:t>
                      </a:r>
                      <a:endParaRPr lang="fr-FR" sz="900" b="1" kern="1200" dirty="0">
                        <a:solidFill>
                          <a:srgbClr val="30697A"/>
                        </a:solidFill>
                        <a:latin typeface="+mn-lt"/>
                        <a:ea typeface="+mn-ea"/>
                        <a:cs typeface="Arial Unicode MS" pitchFamily="34" charset="-128"/>
                      </a:endParaRPr>
                    </a:p>
                  </a:txBody>
                  <a:tcPr marL="0" marR="0" marT="0" marB="0" anchor="ctr">
                    <a:lnL w="12700" cap="flat" cmpd="sng" algn="ctr">
                      <a:solidFill>
                        <a:srgbClr val="BFD9DE"/>
                      </a:solidFill>
                      <a:prstDash val="solid"/>
                      <a:round/>
                      <a:headEnd type="none" w="med" len="med"/>
                      <a:tailEnd type="none" w="med" len="med"/>
                    </a:lnL>
                    <a:lnR w="12700" cap="flat" cmpd="sng" algn="ctr">
                      <a:solidFill>
                        <a:srgbClr val="BFD9DE"/>
                      </a:solidFill>
                      <a:prstDash val="solid"/>
                      <a:round/>
                      <a:headEnd type="none" w="med" len="med"/>
                      <a:tailEnd type="none" w="med" len="med"/>
                    </a:lnR>
                    <a:lnT w="12700" cap="flat" cmpd="sng" algn="ctr">
                      <a:solidFill>
                        <a:srgbClr val="BFD9DE"/>
                      </a:solidFill>
                      <a:prstDash val="solid"/>
                      <a:round/>
                      <a:headEnd type="none" w="med" len="med"/>
                      <a:tailEnd type="none" w="med" len="med"/>
                    </a:lnT>
                    <a:lnB w="12700" cap="flat" cmpd="sng" algn="ctr">
                      <a:solidFill>
                        <a:srgbClr val="BFD9DE"/>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fr-FR" sz="900" kern="1200" dirty="0">
                          <a:solidFill>
                            <a:schemeClr val="tx1"/>
                          </a:solidFill>
                          <a:latin typeface="+mn-lt"/>
                          <a:ea typeface="+mn-ea"/>
                          <a:cs typeface="Arial Unicode MS" pitchFamily="34" charset="-128"/>
                        </a:rPr>
                        <a:t>22%</a:t>
                      </a:r>
                    </a:p>
                  </a:txBody>
                  <a:tcPr marL="6350" marR="6350" marT="6350" marB="0" anchor="ctr">
                    <a:lnL w="12700" cap="flat" cmpd="sng" algn="ctr">
                      <a:solidFill>
                        <a:srgbClr val="BFD9DE"/>
                      </a:solidFill>
                      <a:prstDash val="solid"/>
                      <a:round/>
                      <a:headEnd type="none" w="med" len="med"/>
                      <a:tailEnd type="none" w="med" len="med"/>
                    </a:lnL>
                    <a:lnR w="12700" cap="flat" cmpd="sng" algn="ctr">
                      <a:solidFill>
                        <a:srgbClr val="BFD9DE"/>
                      </a:solidFill>
                      <a:prstDash val="solid"/>
                      <a:round/>
                      <a:headEnd type="none" w="med" len="med"/>
                      <a:tailEnd type="none" w="med" len="med"/>
                    </a:lnR>
                    <a:lnT w="12700" cap="flat" cmpd="sng" algn="ctr">
                      <a:solidFill>
                        <a:srgbClr val="BFD9DE"/>
                      </a:solidFill>
                      <a:prstDash val="solid"/>
                      <a:round/>
                      <a:headEnd type="none" w="med" len="med"/>
                      <a:tailEnd type="none" w="med" len="med"/>
                    </a:lnT>
                    <a:lnB w="12700" cap="flat" cmpd="sng" algn="ctr">
                      <a:solidFill>
                        <a:srgbClr val="BFD9DE"/>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fr-FR" sz="900" kern="1200" dirty="0">
                          <a:solidFill>
                            <a:schemeClr val="tx1"/>
                          </a:solidFill>
                          <a:latin typeface="+mn-lt"/>
                          <a:ea typeface="+mn-ea"/>
                          <a:cs typeface="Arial Unicode MS" pitchFamily="34" charset="-128"/>
                        </a:rPr>
                        <a:t>11 306 €</a:t>
                      </a:r>
                    </a:p>
                  </a:txBody>
                  <a:tcPr marL="6350" marR="6350" marT="6350" marB="0" anchor="ctr">
                    <a:lnL w="12700" cap="flat" cmpd="sng" algn="ctr">
                      <a:solidFill>
                        <a:srgbClr val="BFD9DE"/>
                      </a:solidFill>
                      <a:prstDash val="solid"/>
                      <a:round/>
                      <a:headEnd type="none" w="med" len="med"/>
                      <a:tailEnd type="none" w="med" len="med"/>
                    </a:lnL>
                    <a:lnR w="12700" cap="flat" cmpd="sng" algn="ctr">
                      <a:solidFill>
                        <a:srgbClr val="BFD9DE"/>
                      </a:solidFill>
                      <a:prstDash val="solid"/>
                      <a:round/>
                      <a:headEnd type="none" w="med" len="med"/>
                      <a:tailEnd type="none" w="med" len="med"/>
                    </a:lnR>
                    <a:lnT w="12700" cap="flat" cmpd="sng" algn="ctr">
                      <a:solidFill>
                        <a:srgbClr val="BFD9DE"/>
                      </a:solidFill>
                      <a:prstDash val="solid"/>
                      <a:round/>
                      <a:headEnd type="none" w="med" len="med"/>
                      <a:tailEnd type="none" w="med" len="med"/>
                    </a:lnT>
                    <a:lnB w="12700" cap="flat" cmpd="sng" algn="ctr">
                      <a:solidFill>
                        <a:srgbClr val="BFD9DE"/>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fr-FR" sz="900" kern="1200">
                          <a:solidFill>
                            <a:schemeClr val="tx1"/>
                          </a:solidFill>
                          <a:latin typeface="+mn-lt"/>
                          <a:ea typeface="+mn-ea"/>
                          <a:cs typeface="Arial Unicode MS" pitchFamily="34" charset="-128"/>
                        </a:rPr>
                        <a:t>3 256 €</a:t>
                      </a:r>
                    </a:p>
                  </a:txBody>
                  <a:tcPr marL="6350" marR="6350" marT="6350" marB="0" anchor="ctr">
                    <a:lnL w="12700" cap="flat" cmpd="sng" algn="ctr">
                      <a:solidFill>
                        <a:srgbClr val="BFD9DE"/>
                      </a:solidFill>
                      <a:prstDash val="solid"/>
                      <a:round/>
                      <a:headEnd type="none" w="med" len="med"/>
                      <a:tailEnd type="none" w="med" len="med"/>
                    </a:lnL>
                    <a:lnR w="12700" cap="flat" cmpd="sng" algn="ctr">
                      <a:solidFill>
                        <a:srgbClr val="BFD9DE"/>
                      </a:solidFill>
                      <a:prstDash val="solid"/>
                      <a:round/>
                      <a:headEnd type="none" w="med" len="med"/>
                      <a:tailEnd type="none" w="med" len="med"/>
                    </a:lnR>
                    <a:lnT w="12700" cap="flat" cmpd="sng" algn="ctr">
                      <a:solidFill>
                        <a:srgbClr val="BFD9DE"/>
                      </a:solidFill>
                      <a:prstDash val="solid"/>
                      <a:round/>
                      <a:headEnd type="none" w="med" len="med"/>
                      <a:tailEnd type="none" w="med" len="med"/>
                    </a:lnT>
                    <a:lnB w="12700" cap="flat" cmpd="sng" algn="ctr">
                      <a:solidFill>
                        <a:srgbClr val="BFD9DE"/>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2"/>
                  </a:ext>
                </a:extLst>
              </a:tr>
              <a:tr h="440943">
                <a:tc>
                  <a:txBody>
                    <a:bodyPr/>
                    <a:lstStyle/>
                    <a:p>
                      <a:pPr algn="ctr" rtl="0" fontAlgn="ctr"/>
                      <a:endParaRPr lang="fr-FR" sz="900" b="1" kern="1200" dirty="0" smtClean="0">
                        <a:solidFill>
                          <a:srgbClr val="30697A"/>
                        </a:solidFill>
                        <a:latin typeface="+mn-lt"/>
                        <a:ea typeface="+mn-ea"/>
                        <a:cs typeface="Arial Unicode MS" pitchFamily="34" charset="-128"/>
                      </a:endParaRPr>
                    </a:p>
                    <a:p>
                      <a:pPr algn="ctr" rtl="0" fontAlgn="ctr"/>
                      <a:r>
                        <a:rPr lang="fr-FR" sz="900" b="1" kern="1200" dirty="0" smtClean="0">
                          <a:solidFill>
                            <a:srgbClr val="30697A"/>
                          </a:solidFill>
                          <a:latin typeface="+mn-lt"/>
                          <a:ea typeface="+mn-ea"/>
                          <a:cs typeface="Arial Unicode MS" pitchFamily="34" charset="-128"/>
                        </a:rPr>
                        <a:t>INT</a:t>
                      </a:r>
                    </a:p>
                    <a:p>
                      <a:pPr algn="ctr" rtl="0" fontAlgn="ctr"/>
                      <a:r>
                        <a:rPr lang="fr-FR" sz="900" b="1" kern="1200" dirty="0" smtClean="0">
                          <a:solidFill>
                            <a:srgbClr val="30697A"/>
                          </a:solidFill>
                          <a:latin typeface="+mn-lt"/>
                          <a:ea typeface="+mn-ea"/>
                          <a:cs typeface="Arial Unicode MS" pitchFamily="34" charset="-128"/>
                        </a:rPr>
                        <a:t>	</a:t>
                      </a:r>
                      <a:endParaRPr lang="fr-FR" sz="900" b="1" kern="1200" dirty="0">
                        <a:solidFill>
                          <a:srgbClr val="30697A"/>
                        </a:solidFill>
                        <a:latin typeface="+mn-lt"/>
                        <a:ea typeface="+mn-ea"/>
                        <a:cs typeface="Arial Unicode MS" pitchFamily="34" charset="-128"/>
                      </a:endParaRPr>
                    </a:p>
                  </a:txBody>
                  <a:tcPr marL="0" marR="0" marT="0" marB="0" anchor="ctr">
                    <a:lnL w="12700" cap="flat" cmpd="sng" algn="ctr">
                      <a:solidFill>
                        <a:srgbClr val="BFD9DE"/>
                      </a:solidFill>
                      <a:prstDash val="solid"/>
                      <a:round/>
                      <a:headEnd type="none" w="med" len="med"/>
                      <a:tailEnd type="none" w="med" len="med"/>
                    </a:lnL>
                    <a:lnR w="12700" cap="flat" cmpd="sng" algn="ctr">
                      <a:solidFill>
                        <a:srgbClr val="BFD9DE"/>
                      </a:solidFill>
                      <a:prstDash val="solid"/>
                      <a:round/>
                      <a:headEnd type="none" w="med" len="med"/>
                      <a:tailEnd type="none" w="med" len="med"/>
                    </a:lnR>
                    <a:lnT w="12700" cap="flat" cmpd="sng" algn="ctr">
                      <a:solidFill>
                        <a:srgbClr val="BFD9DE"/>
                      </a:solidFill>
                      <a:prstDash val="solid"/>
                      <a:round/>
                      <a:headEnd type="none" w="med" len="med"/>
                      <a:tailEnd type="none" w="med" len="med"/>
                    </a:lnT>
                    <a:lnB w="12700" cap="flat" cmpd="sng" algn="ctr">
                      <a:solidFill>
                        <a:srgbClr val="BFD9DE"/>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fr-FR" sz="900" kern="1200">
                          <a:solidFill>
                            <a:schemeClr val="tx1"/>
                          </a:solidFill>
                          <a:latin typeface="+mn-lt"/>
                          <a:ea typeface="+mn-ea"/>
                          <a:cs typeface="Arial Unicode MS" pitchFamily="34" charset="-128"/>
                        </a:rPr>
                        <a:t>30%</a:t>
                      </a:r>
                    </a:p>
                  </a:txBody>
                  <a:tcPr marL="6350" marR="6350" marT="6350" marB="0" anchor="ctr">
                    <a:lnL w="12700" cap="flat" cmpd="sng" algn="ctr">
                      <a:solidFill>
                        <a:srgbClr val="BFD9DE"/>
                      </a:solidFill>
                      <a:prstDash val="solid"/>
                      <a:round/>
                      <a:headEnd type="none" w="med" len="med"/>
                      <a:tailEnd type="none" w="med" len="med"/>
                    </a:lnL>
                    <a:lnR w="12700" cap="flat" cmpd="sng" algn="ctr">
                      <a:solidFill>
                        <a:srgbClr val="BFD9DE"/>
                      </a:solidFill>
                      <a:prstDash val="solid"/>
                      <a:round/>
                      <a:headEnd type="none" w="med" len="med"/>
                      <a:tailEnd type="none" w="med" len="med"/>
                    </a:lnR>
                    <a:lnT w="12700" cap="flat" cmpd="sng" algn="ctr">
                      <a:solidFill>
                        <a:srgbClr val="BFD9DE"/>
                      </a:solidFill>
                      <a:prstDash val="solid"/>
                      <a:round/>
                      <a:headEnd type="none" w="med" len="med"/>
                      <a:tailEnd type="none" w="med" len="med"/>
                    </a:lnT>
                    <a:lnB w="12700" cap="flat" cmpd="sng" algn="ctr">
                      <a:solidFill>
                        <a:srgbClr val="BFD9DE"/>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fr-FR" sz="900" kern="1200" dirty="0">
                          <a:solidFill>
                            <a:schemeClr val="tx1"/>
                          </a:solidFill>
                          <a:latin typeface="+mn-lt"/>
                          <a:ea typeface="+mn-ea"/>
                          <a:cs typeface="Arial Unicode MS" pitchFamily="34" charset="-128"/>
                        </a:rPr>
                        <a:t>23 724 €</a:t>
                      </a:r>
                    </a:p>
                  </a:txBody>
                  <a:tcPr marL="6350" marR="6350" marT="6350" marB="0" anchor="ctr">
                    <a:lnL w="12700" cap="flat" cmpd="sng" algn="ctr">
                      <a:solidFill>
                        <a:srgbClr val="BFD9DE"/>
                      </a:solidFill>
                      <a:prstDash val="solid"/>
                      <a:round/>
                      <a:headEnd type="none" w="med" len="med"/>
                      <a:tailEnd type="none" w="med" len="med"/>
                    </a:lnL>
                    <a:lnR w="12700" cap="flat" cmpd="sng" algn="ctr">
                      <a:solidFill>
                        <a:srgbClr val="BFD9DE"/>
                      </a:solidFill>
                      <a:prstDash val="solid"/>
                      <a:round/>
                      <a:headEnd type="none" w="med" len="med"/>
                      <a:tailEnd type="none" w="med" len="med"/>
                    </a:lnR>
                    <a:lnT w="12700" cap="flat" cmpd="sng" algn="ctr">
                      <a:solidFill>
                        <a:srgbClr val="BFD9DE"/>
                      </a:solidFill>
                      <a:prstDash val="solid"/>
                      <a:round/>
                      <a:headEnd type="none" w="med" len="med"/>
                      <a:tailEnd type="none" w="med" len="med"/>
                    </a:lnT>
                    <a:lnB w="12700" cap="flat" cmpd="sng" algn="ctr">
                      <a:solidFill>
                        <a:srgbClr val="BFD9DE"/>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fr-FR" sz="900" kern="1200">
                          <a:solidFill>
                            <a:schemeClr val="tx1"/>
                          </a:solidFill>
                          <a:latin typeface="+mn-lt"/>
                          <a:ea typeface="+mn-ea"/>
                          <a:cs typeface="Arial Unicode MS" pitchFamily="34" charset="-128"/>
                        </a:rPr>
                        <a:t>2 007 €</a:t>
                      </a:r>
                    </a:p>
                  </a:txBody>
                  <a:tcPr marL="6350" marR="6350" marT="6350" marB="0" anchor="ctr">
                    <a:lnL w="12700" cap="flat" cmpd="sng" algn="ctr">
                      <a:solidFill>
                        <a:srgbClr val="BFD9DE"/>
                      </a:solidFill>
                      <a:prstDash val="solid"/>
                      <a:round/>
                      <a:headEnd type="none" w="med" len="med"/>
                      <a:tailEnd type="none" w="med" len="med"/>
                    </a:lnL>
                    <a:lnR w="12700" cap="flat" cmpd="sng" algn="ctr">
                      <a:solidFill>
                        <a:srgbClr val="BFD9DE"/>
                      </a:solidFill>
                      <a:prstDash val="solid"/>
                      <a:round/>
                      <a:headEnd type="none" w="med" len="med"/>
                      <a:tailEnd type="none" w="med" len="med"/>
                    </a:lnR>
                    <a:lnT w="12700" cap="flat" cmpd="sng" algn="ctr">
                      <a:solidFill>
                        <a:srgbClr val="BFD9DE"/>
                      </a:solidFill>
                      <a:prstDash val="solid"/>
                      <a:round/>
                      <a:headEnd type="none" w="med" len="med"/>
                      <a:tailEnd type="none" w="med" len="med"/>
                    </a:lnT>
                    <a:lnB w="12700" cap="flat" cmpd="sng" algn="ctr">
                      <a:solidFill>
                        <a:srgbClr val="BFD9DE"/>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3"/>
                  </a:ext>
                </a:extLst>
              </a:tr>
              <a:tr h="440943">
                <a:tc>
                  <a:txBody>
                    <a:bodyPr/>
                    <a:lstStyle/>
                    <a:p>
                      <a:pPr algn="ctr" rtl="0" fontAlgn="ctr"/>
                      <a:r>
                        <a:rPr lang="fr-FR" sz="900" b="1" kern="1200" dirty="0" smtClean="0">
                          <a:solidFill>
                            <a:srgbClr val="30697A"/>
                          </a:solidFill>
                          <a:latin typeface="+mn-lt"/>
                          <a:ea typeface="+mn-ea"/>
                          <a:cs typeface="Arial Unicode MS" pitchFamily="34" charset="-128"/>
                        </a:rPr>
                        <a:t>SUP</a:t>
                      </a:r>
                      <a:endParaRPr lang="fr-FR" sz="900" b="1" kern="1200" dirty="0">
                        <a:solidFill>
                          <a:srgbClr val="30697A"/>
                        </a:solidFill>
                        <a:latin typeface="+mn-lt"/>
                        <a:ea typeface="+mn-ea"/>
                        <a:cs typeface="Arial Unicode MS" pitchFamily="34" charset="-128"/>
                      </a:endParaRPr>
                    </a:p>
                  </a:txBody>
                  <a:tcPr marL="0" marR="0" marT="0" marB="0" anchor="ctr">
                    <a:lnL w="12700" cap="flat" cmpd="sng" algn="ctr">
                      <a:solidFill>
                        <a:srgbClr val="BFD9DE"/>
                      </a:solidFill>
                      <a:prstDash val="solid"/>
                      <a:round/>
                      <a:headEnd type="none" w="med" len="med"/>
                      <a:tailEnd type="none" w="med" len="med"/>
                    </a:lnL>
                    <a:lnR w="12700" cap="flat" cmpd="sng" algn="ctr">
                      <a:solidFill>
                        <a:srgbClr val="BFD9DE"/>
                      </a:solidFill>
                      <a:prstDash val="solid"/>
                      <a:round/>
                      <a:headEnd type="none" w="med" len="med"/>
                      <a:tailEnd type="none" w="med" len="med"/>
                    </a:lnR>
                    <a:lnT w="12700" cap="flat" cmpd="sng" algn="ctr">
                      <a:solidFill>
                        <a:srgbClr val="BFD9DE"/>
                      </a:solidFill>
                      <a:prstDash val="solid"/>
                      <a:round/>
                      <a:headEnd type="none" w="med" len="med"/>
                      <a:tailEnd type="none" w="med" len="med"/>
                    </a:lnT>
                    <a:lnB w="12700" cap="flat" cmpd="sng" algn="ctr">
                      <a:solidFill>
                        <a:srgbClr val="BFD9DE"/>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fr-FR" sz="900" kern="1200">
                          <a:solidFill>
                            <a:schemeClr val="tx1"/>
                          </a:solidFill>
                          <a:latin typeface="+mn-lt"/>
                          <a:ea typeface="+mn-ea"/>
                          <a:cs typeface="Arial Unicode MS" pitchFamily="34" charset="-128"/>
                        </a:rPr>
                        <a:t>3%</a:t>
                      </a:r>
                    </a:p>
                  </a:txBody>
                  <a:tcPr marL="6350" marR="6350" marT="6350" marB="0" anchor="ctr">
                    <a:lnL w="12700" cap="flat" cmpd="sng" algn="ctr">
                      <a:solidFill>
                        <a:srgbClr val="BFD9DE"/>
                      </a:solidFill>
                      <a:prstDash val="solid"/>
                      <a:round/>
                      <a:headEnd type="none" w="med" len="med"/>
                      <a:tailEnd type="none" w="med" len="med"/>
                    </a:lnL>
                    <a:lnR w="12700" cap="flat" cmpd="sng" algn="ctr">
                      <a:solidFill>
                        <a:srgbClr val="BFD9DE"/>
                      </a:solidFill>
                      <a:prstDash val="solid"/>
                      <a:round/>
                      <a:headEnd type="none" w="med" len="med"/>
                      <a:tailEnd type="none" w="med" len="med"/>
                    </a:lnR>
                    <a:lnT w="12700" cap="flat" cmpd="sng" algn="ctr">
                      <a:solidFill>
                        <a:srgbClr val="BFD9DE"/>
                      </a:solidFill>
                      <a:prstDash val="solid"/>
                      <a:round/>
                      <a:headEnd type="none" w="med" len="med"/>
                      <a:tailEnd type="none" w="med" len="med"/>
                    </a:lnT>
                    <a:lnB w="12700" cap="flat" cmpd="sng" algn="ctr">
                      <a:solidFill>
                        <a:srgbClr val="BFD9DE"/>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fr-FR" sz="900" kern="1200">
                          <a:solidFill>
                            <a:schemeClr val="tx1"/>
                          </a:solidFill>
                          <a:latin typeface="+mn-lt"/>
                          <a:ea typeface="+mn-ea"/>
                          <a:cs typeface="Arial Unicode MS" pitchFamily="34" charset="-128"/>
                        </a:rPr>
                        <a:t>19 615 €</a:t>
                      </a:r>
                    </a:p>
                  </a:txBody>
                  <a:tcPr marL="6350" marR="6350" marT="6350" marB="0" anchor="ctr">
                    <a:lnL w="12700" cap="flat" cmpd="sng" algn="ctr">
                      <a:solidFill>
                        <a:srgbClr val="BFD9DE"/>
                      </a:solidFill>
                      <a:prstDash val="solid"/>
                      <a:round/>
                      <a:headEnd type="none" w="med" len="med"/>
                      <a:tailEnd type="none" w="med" len="med"/>
                    </a:lnL>
                    <a:lnR w="12700" cap="flat" cmpd="sng" algn="ctr">
                      <a:solidFill>
                        <a:srgbClr val="BFD9DE"/>
                      </a:solidFill>
                      <a:prstDash val="solid"/>
                      <a:round/>
                      <a:headEnd type="none" w="med" len="med"/>
                      <a:tailEnd type="none" w="med" len="med"/>
                    </a:lnR>
                    <a:lnT w="12700" cap="flat" cmpd="sng" algn="ctr">
                      <a:solidFill>
                        <a:srgbClr val="BFD9DE"/>
                      </a:solidFill>
                      <a:prstDash val="solid"/>
                      <a:round/>
                      <a:headEnd type="none" w="med" len="med"/>
                      <a:tailEnd type="none" w="med" len="med"/>
                    </a:lnT>
                    <a:lnB w="12700" cap="flat" cmpd="sng" algn="ctr">
                      <a:solidFill>
                        <a:srgbClr val="BFD9DE"/>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fr-FR" sz="900" kern="1200" dirty="0">
                          <a:solidFill>
                            <a:schemeClr val="tx1"/>
                          </a:solidFill>
                          <a:latin typeface="+mn-lt"/>
                          <a:ea typeface="+mn-ea"/>
                          <a:cs typeface="Arial Unicode MS" pitchFamily="34" charset="-128"/>
                        </a:rPr>
                        <a:t>1 190 €</a:t>
                      </a:r>
                    </a:p>
                  </a:txBody>
                  <a:tcPr marL="6350" marR="6350" marT="6350" marB="0" anchor="ctr">
                    <a:lnL w="12700" cap="flat" cmpd="sng" algn="ctr">
                      <a:solidFill>
                        <a:srgbClr val="BFD9DE"/>
                      </a:solidFill>
                      <a:prstDash val="solid"/>
                      <a:round/>
                      <a:headEnd type="none" w="med" len="med"/>
                      <a:tailEnd type="none" w="med" len="med"/>
                    </a:lnL>
                    <a:lnR w="12700" cap="flat" cmpd="sng" algn="ctr">
                      <a:solidFill>
                        <a:srgbClr val="BFD9DE"/>
                      </a:solidFill>
                      <a:prstDash val="solid"/>
                      <a:round/>
                      <a:headEnd type="none" w="med" len="med"/>
                      <a:tailEnd type="none" w="med" len="med"/>
                    </a:lnR>
                    <a:lnT w="12700" cap="flat" cmpd="sng" algn="ctr">
                      <a:solidFill>
                        <a:srgbClr val="BFD9DE"/>
                      </a:solidFill>
                      <a:prstDash val="solid"/>
                      <a:round/>
                      <a:headEnd type="none" w="med" len="med"/>
                      <a:tailEnd type="none" w="med" len="med"/>
                    </a:lnT>
                    <a:lnB w="12700" cap="flat" cmpd="sng" algn="ctr">
                      <a:solidFill>
                        <a:srgbClr val="BFD9DE"/>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4"/>
                  </a:ext>
                </a:extLst>
              </a:tr>
            </a:tbl>
          </a:graphicData>
        </a:graphic>
      </p:graphicFrame>
      <p:sp>
        <p:nvSpPr>
          <p:cNvPr id="4" name="Espace réservé du pied de page 3"/>
          <p:cNvSpPr>
            <a:spLocks noGrp="1"/>
          </p:cNvSpPr>
          <p:nvPr>
            <p:ph type="ftr" sz="quarter" idx="11"/>
          </p:nvPr>
        </p:nvSpPr>
        <p:spPr/>
        <p:txBody>
          <a:bodyPr/>
          <a:lstStyle/>
          <a:p>
            <a:r>
              <a:rPr lang="fr-FR" smtClean="0"/>
              <a:t>Bilan MaPrimeRénov'</a:t>
            </a:r>
            <a:endParaRPr lang="fr-FR" dirty="0"/>
          </a:p>
        </p:txBody>
      </p:sp>
      <p:grpSp>
        <p:nvGrpSpPr>
          <p:cNvPr id="18" name="Groupe 17"/>
          <p:cNvGrpSpPr/>
          <p:nvPr/>
        </p:nvGrpSpPr>
        <p:grpSpPr>
          <a:xfrm>
            <a:off x="1187624" y="150104"/>
            <a:ext cx="864096" cy="417939"/>
            <a:chOff x="1043608" y="156838"/>
            <a:chExt cx="864096" cy="417939"/>
          </a:xfrm>
        </p:grpSpPr>
        <p:sp>
          <p:nvSpPr>
            <p:cNvPr id="27" name="Rectangle 26"/>
            <p:cNvSpPr/>
            <p:nvPr/>
          </p:nvSpPr>
          <p:spPr>
            <a:xfrm>
              <a:off x="1043608" y="156838"/>
              <a:ext cx="864096" cy="417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Picture 3" descr="S:\Logos\ANAH\Logo-anah-simple\logo anah Fond blanc.jpg"/>
            <p:cNvPicPr>
              <a:picLocks noChangeAspect="1" noChangeArrowheads="1"/>
            </p:cNvPicPr>
            <p:nvPr/>
          </p:nvPicPr>
          <p:blipFill rotWithShape="1">
            <a:blip r:embed="rId3">
              <a:extLst>
                <a:ext uri="{28A0092B-C50C-407E-A947-70E740481C1C}">
                  <a14:useLocalDpi xmlns:a14="http://schemas.microsoft.com/office/drawing/2010/main" val="0"/>
                </a:ext>
              </a:extLst>
            </a:blip>
            <a:srcRect t="9482" b="8460"/>
            <a:stretch/>
          </p:blipFill>
          <p:spPr bwMode="auto">
            <a:xfrm>
              <a:off x="1187624" y="156838"/>
              <a:ext cx="576064" cy="417939"/>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463" y="99991"/>
            <a:ext cx="527174" cy="468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67544" y="891466"/>
            <a:ext cx="8064896" cy="600164"/>
          </a:xfrm>
          <a:prstGeom prst="rect">
            <a:avLst/>
          </a:prstGeom>
        </p:spPr>
        <p:txBody>
          <a:bodyPr wrap="square">
            <a:spAutoFit/>
          </a:bodyPr>
          <a:lstStyle/>
          <a:p>
            <a:pPr marL="90488" algn="ctr"/>
            <a:r>
              <a:rPr lang="" sz="1100" dirty="0" smtClean="0"/>
              <a:t>L</a:t>
            </a:r>
            <a:r>
              <a:rPr lang="fr-FR" sz="1100" dirty="0" smtClean="0"/>
              <a:t>es </a:t>
            </a:r>
            <a:r>
              <a:rPr lang="fr-FR" sz="1100" dirty="0"/>
              <a:t>ménages </a:t>
            </a:r>
            <a:r>
              <a:rPr lang="fr-FR" sz="1100" dirty="0" smtClean="0"/>
              <a:t>aux revenus</a:t>
            </a:r>
            <a:r>
              <a:rPr lang="" sz="1100" dirty="0" smtClean="0"/>
              <a:t> </a:t>
            </a:r>
            <a:r>
              <a:rPr lang="fr-FR" sz="1100" dirty="0" smtClean="0"/>
              <a:t>très </a:t>
            </a:r>
            <a:r>
              <a:rPr lang="fr-FR" sz="1100" dirty="0"/>
              <a:t>modestes </a:t>
            </a:r>
            <a:r>
              <a:rPr lang="fr-FR" sz="1100" dirty="0" smtClean="0"/>
              <a:t>et modestes </a:t>
            </a:r>
            <a:r>
              <a:rPr lang="" sz="1100" dirty="0" smtClean="0"/>
              <a:t>sont </a:t>
            </a:r>
            <a:r>
              <a:rPr lang="fr-FR" sz="1100" dirty="0" smtClean="0"/>
              <a:t>les </a:t>
            </a:r>
            <a:r>
              <a:rPr lang="fr-FR" sz="1100" dirty="0"/>
              <a:t>principaux </a:t>
            </a:r>
            <a:r>
              <a:rPr lang="fr-FR" sz="1100" dirty="0" smtClean="0"/>
              <a:t>bénéficiaires de l’aide MaPrimeRénov’ (</a:t>
            </a:r>
            <a:r>
              <a:rPr lang="" sz="1100" smtClean="0"/>
              <a:t>68</a:t>
            </a:r>
            <a:r>
              <a:rPr lang="fr-FR" sz="1100" dirty="0" smtClean="0"/>
              <a:t>% </a:t>
            </a:r>
            <a:r>
              <a:rPr lang="fr-FR" sz="1100" dirty="0"/>
              <a:t>des dossiers </a:t>
            </a:r>
            <a:r>
              <a:rPr lang="" sz="1100" dirty="0" smtClean="0"/>
              <a:t>financés </a:t>
            </a:r>
            <a:r>
              <a:rPr lang="fr-FR" sz="1100" dirty="0" smtClean="0"/>
              <a:t>au 1</a:t>
            </a:r>
            <a:r>
              <a:rPr lang="fr-FR" sz="1100" baseline="30000" dirty="0" smtClean="0"/>
              <a:t>er</a:t>
            </a:r>
            <a:r>
              <a:rPr lang="fr-FR" sz="1100" dirty="0" smtClean="0"/>
              <a:t> </a:t>
            </a:r>
            <a:r>
              <a:rPr lang="" sz="1100" smtClean="0"/>
              <a:t>semestre </a:t>
            </a:r>
            <a:r>
              <a:rPr lang="fr-FR" sz="1100" dirty="0" smtClean="0"/>
              <a:t>2022). </a:t>
            </a:r>
            <a:r>
              <a:rPr lang="" sz="1100" dirty="0" smtClean="0"/>
              <a:t>La grande majorité des travaux sont réalisés en maison individuelle (97% des dossiers financés).</a:t>
            </a:r>
            <a:r>
              <a:rPr lang="fr-FR" sz="1100" dirty="0" smtClean="0"/>
              <a:t>  </a:t>
            </a:r>
            <a:endParaRPr lang="" sz="1100" dirty="0"/>
          </a:p>
        </p:txBody>
      </p:sp>
    </p:spTree>
    <p:extLst>
      <p:ext uri="{BB962C8B-B14F-4D97-AF65-F5344CB8AC3E}">
        <p14:creationId xmlns:p14="http://schemas.microsoft.com/office/powerpoint/2010/main" val="1131357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re 1"/>
          <p:cNvSpPr txBox="1">
            <a:spLocks/>
          </p:cNvSpPr>
          <p:nvPr/>
        </p:nvSpPr>
        <p:spPr bwMode="gray">
          <a:xfrm>
            <a:off x="2123728" y="146073"/>
            <a:ext cx="5472608" cy="612442"/>
          </a:xfrm>
          <a:prstGeom prst="rect">
            <a:avLst/>
          </a:prstGeom>
          <a:solidFill>
            <a:schemeClr val="bg1"/>
          </a:solidFill>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2400" dirty="0" smtClean="0">
                <a:solidFill>
                  <a:srgbClr val="30697A"/>
                </a:solidFill>
              </a:rPr>
              <a:t>Répartition des travaux financés</a:t>
            </a:r>
          </a:p>
          <a:p>
            <a:r>
              <a:rPr lang="fr-FR" sz="1100" b="0" dirty="0">
                <a:solidFill>
                  <a:srgbClr val="30697A"/>
                </a:solidFill>
              </a:rPr>
              <a:t>du 1er </a:t>
            </a:r>
            <a:r>
              <a:rPr lang="" sz="1100" b="0" smtClean="0">
                <a:solidFill>
                  <a:srgbClr val="30697A"/>
                </a:solidFill>
              </a:rPr>
              <a:t>semestre </a:t>
            </a:r>
            <a:r>
              <a:rPr lang="fr-FR" sz="1100" b="0" dirty="0" smtClean="0">
                <a:solidFill>
                  <a:srgbClr val="30697A"/>
                </a:solidFill>
              </a:rPr>
              <a:t>2022</a:t>
            </a:r>
            <a:r>
              <a:rPr lang="" sz="1100" b="0" dirty="0" smtClean="0">
                <a:solidFill>
                  <a:srgbClr val="30697A"/>
                </a:solidFill>
              </a:rPr>
              <a:t> - Hors </a:t>
            </a:r>
            <a:r>
              <a:rPr lang="" sz="1100" b="0" dirty="0">
                <a:solidFill>
                  <a:srgbClr val="30697A"/>
                </a:solidFill>
              </a:rPr>
              <a:t>MPR Sérénité et MPR Copropriétés</a:t>
            </a:r>
            <a:endParaRPr lang="fr-FR" sz="1100" b="0" dirty="0">
              <a:solidFill>
                <a:srgbClr val="30697A"/>
              </a:solidFill>
            </a:endParaRPr>
          </a:p>
        </p:txBody>
      </p:sp>
      <p:sp>
        <p:nvSpPr>
          <p:cNvPr id="7" name="Rectangle 6"/>
          <p:cNvSpPr/>
          <p:nvPr/>
        </p:nvSpPr>
        <p:spPr>
          <a:xfrm>
            <a:off x="257602" y="758514"/>
            <a:ext cx="4007948" cy="39734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5</a:t>
            </a:fld>
            <a:endParaRPr lang="fr-FR" dirty="0"/>
          </a:p>
        </p:txBody>
      </p:sp>
      <p:graphicFrame>
        <p:nvGraphicFramePr>
          <p:cNvPr id="14" name="Table 9"/>
          <p:cNvGraphicFramePr>
            <a:graphicFrameLocks noGrp="1"/>
          </p:cNvGraphicFramePr>
          <p:nvPr>
            <p:extLst>
              <p:ext uri="{D42A27DB-BD31-4B8C-83A1-F6EECF244321}">
                <p14:modId xmlns:p14="http://schemas.microsoft.com/office/powerpoint/2010/main" val="2145588975"/>
              </p:ext>
            </p:extLst>
          </p:nvPr>
        </p:nvGraphicFramePr>
        <p:xfrm>
          <a:off x="431272" y="3896717"/>
          <a:ext cx="2952863" cy="720078"/>
        </p:xfrm>
        <a:graphic>
          <a:graphicData uri="http://schemas.openxmlformats.org/drawingml/2006/table">
            <a:tbl>
              <a:tblPr firstRow="1" bandRow="1">
                <a:tableStyleId>{8A107856-5554-42FB-B03E-39F5DBC370BA}</a:tableStyleId>
              </a:tblPr>
              <a:tblGrid>
                <a:gridCol w="434072">
                  <a:extLst>
                    <a:ext uri="{9D8B030D-6E8A-4147-A177-3AD203B41FA5}">
                      <a16:colId xmlns="" xmlns:a16="http://schemas.microsoft.com/office/drawing/2014/main" val="20000"/>
                    </a:ext>
                  </a:extLst>
                </a:gridCol>
                <a:gridCol w="1387046">
                  <a:extLst>
                    <a:ext uri="{9D8B030D-6E8A-4147-A177-3AD203B41FA5}">
                      <a16:colId xmlns="" xmlns:a16="http://schemas.microsoft.com/office/drawing/2014/main" val="20001"/>
                    </a:ext>
                  </a:extLst>
                </a:gridCol>
                <a:gridCol w="1131745">
                  <a:extLst>
                    <a:ext uri="{9D8B030D-6E8A-4147-A177-3AD203B41FA5}">
                      <a16:colId xmlns="" xmlns:a16="http://schemas.microsoft.com/office/drawing/2014/main" val="20002"/>
                    </a:ext>
                  </a:extLst>
                </a:gridCol>
              </a:tblGrid>
              <a:tr h="240026">
                <a:tc>
                  <a:txBody>
                    <a:bodyPr/>
                    <a:lstStyle/>
                    <a:p>
                      <a:pPr algn="ctr" rtl="0" fontAlgn="ctr"/>
                      <a:r>
                        <a:rPr lang="" sz="700" b="1" kern="1200" dirty="0" smtClean="0">
                          <a:solidFill>
                            <a:srgbClr val="30697A"/>
                          </a:solidFill>
                          <a:latin typeface="+mn-lt"/>
                          <a:ea typeface="+mn-ea"/>
                          <a:cs typeface="Arial Unicode MS" pitchFamily="34" charset="-128"/>
                        </a:rPr>
                        <a:t>1</a:t>
                      </a:r>
                    </a:p>
                  </a:txBody>
                  <a:tcPr marL="0" marR="0" marT="0" marB="0" anchor="ctr">
                    <a:lnL w="3175" cap="flat" cmpd="sng" algn="ctr">
                      <a:solidFill>
                        <a:srgbClr val="82B6C0"/>
                      </a:solidFill>
                      <a:prstDash val="solid"/>
                      <a:round/>
                      <a:headEnd type="none" w="med" len="med"/>
                      <a:tailEnd type="none" w="med" len="med"/>
                    </a:lnL>
                    <a:lnR w="3175" cap="flat" cmpd="sng" algn="ctr">
                      <a:solidFill>
                        <a:srgbClr val="82B6C0"/>
                      </a:solidFill>
                      <a:prstDash val="solid"/>
                      <a:round/>
                      <a:headEnd type="none" w="med" len="med"/>
                      <a:tailEnd type="none" w="med" len="med"/>
                    </a:lnR>
                    <a:lnT w="3175" cap="flat" cmpd="sng" algn="ctr">
                      <a:solidFill>
                        <a:srgbClr val="82B6C0"/>
                      </a:solidFill>
                      <a:prstDash val="solid"/>
                      <a:round/>
                      <a:headEnd type="none" w="med" len="med"/>
                      <a:tailEnd type="none" w="med" len="med"/>
                    </a:lnT>
                    <a:lnB w="3175" cap="flat" cmpd="sng" algn="ctr">
                      <a:solidFill>
                        <a:srgbClr val="82B6C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fr-FR" sz="700" b="0" i="0" u="none" strike="noStrike" dirty="0">
                          <a:solidFill>
                            <a:srgbClr val="000000"/>
                          </a:solidFill>
                          <a:effectLst/>
                          <a:latin typeface="+mn-lt"/>
                        </a:rPr>
                        <a:t>Poêle à granulés</a:t>
                      </a:r>
                    </a:p>
                  </a:txBody>
                  <a:tcPr marL="6350" marR="6350" marT="6350" marB="0" anchor="ctr">
                    <a:lnL w="3175" cap="flat" cmpd="sng" algn="ctr">
                      <a:solidFill>
                        <a:srgbClr val="82B6C0"/>
                      </a:solidFill>
                      <a:prstDash val="solid"/>
                      <a:round/>
                      <a:headEnd type="none" w="med" len="med"/>
                      <a:tailEnd type="none" w="med" len="med"/>
                    </a:lnL>
                    <a:lnR w="3175" cap="flat" cmpd="sng" algn="ctr">
                      <a:solidFill>
                        <a:srgbClr val="82B6C0"/>
                      </a:solidFill>
                      <a:prstDash val="solid"/>
                      <a:round/>
                      <a:headEnd type="none" w="med" len="med"/>
                      <a:tailEnd type="none" w="med" len="med"/>
                    </a:lnR>
                    <a:lnT w="3175" cap="flat" cmpd="sng" algn="ctr">
                      <a:solidFill>
                        <a:srgbClr val="82B6C0"/>
                      </a:solidFill>
                      <a:prstDash val="solid"/>
                      <a:round/>
                      <a:headEnd type="none" w="med" len="med"/>
                      <a:tailEnd type="none" w="med" len="med"/>
                    </a:lnT>
                    <a:lnB w="3175" cap="flat" cmpd="sng" algn="ctr">
                      <a:solidFill>
                        <a:srgbClr val="82B6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700" b="0" i="0" u="none" strike="noStrike" kern="1200" dirty="0">
                          <a:solidFill>
                            <a:srgbClr val="000000"/>
                          </a:solidFill>
                          <a:effectLst/>
                          <a:latin typeface="+mn-lt"/>
                          <a:ea typeface="+mn-ea"/>
                          <a:cs typeface="+mn-cs"/>
                        </a:rPr>
                        <a:t>81 642</a:t>
                      </a:r>
                    </a:p>
                  </a:txBody>
                  <a:tcPr marL="6350" marR="6350" marT="6350" marB="0" anchor="ctr">
                    <a:lnL w="3175" cap="flat" cmpd="sng" algn="ctr">
                      <a:solidFill>
                        <a:srgbClr val="82B6C0"/>
                      </a:solidFill>
                      <a:prstDash val="solid"/>
                      <a:round/>
                      <a:headEnd type="none" w="med" len="med"/>
                      <a:tailEnd type="none" w="med" len="med"/>
                    </a:lnL>
                    <a:lnR w="3175" cap="flat" cmpd="sng" algn="ctr">
                      <a:solidFill>
                        <a:srgbClr val="82B6C0"/>
                      </a:solidFill>
                      <a:prstDash val="solid"/>
                      <a:round/>
                      <a:headEnd type="none" w="med" len="med"/>
                      <a:tailEnd type="none" w="med" len="med"/>
                    </a:lnR>
                    <a:lnT w="3175" cap="flat" cmpd="sng" algn="ctr">
                      <a:solidFill>
                        <a:srgbClr val="82B6C0"/>
                      </a:solidFill>
                      <a:prstDash val="solid"/>
                      <a:round/>
                      <a:headEnd type="none" w="med" len="med"/>
                      <a:tailEnd type="none" w="med" len="med"/>
                    </a:lnT>
                    <a:lnB w="3175" cap="flat" cmpd="sng" algn="ctr">
                      <a:solidFill>
                        <a:srgbClr val="82B6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40026">
                <a:tc>
                  <a:txBody>
                    <a:bodyPr/>
                    <a:lstStyle/>
                    <a:p>
                      <a:pPr algn="ctr" rtl="0" fontAlgn="ctr"/>
                      <a:r>
                        <a:rPr lang="" sz="700" b="1" kern="1200" smtClean="0">
                          <a:solidFill>
                            <a:srgbClr val="30697A"/>
                          </a:solidFill>
                          <a:latin typeface="+mn-lt"/>
                          <a:ea typeface="+mn-ea"/>
                          <a:cs typeface="Arial Unicode MS" pitchFamily="34" charset="-128"/>
                        </a:rPr>
                        <a:t>2</a:t>
                      </a:r>
                      <a:endParaRPr lang="fr-FR" sz="700" b="1" kern="1200" dirty="0">
                        <a:solidFill>
                          <a:srgbClr val="30697A"/>
                        </a:solidFill>
                        <a:latin typeface="+mn-lt"/>
                        <a:ea typeface="+mn-ea"/>
                        <a:cs typeface="Arial Unicode MS" pitchFamily="34" charset="-128"/>
                      </a:endParaRPr>
                    </a:p>
                  </a:txBody>
                  <a:tcPr marL="0" marR="0" marT="0" marB="0" anchor="ctr">
                    <a:lnL w="3175" cap="flat" cmpd="sng" algn="ctr">
                      <a:solidFill>
                        <a:srgbClr val="82B6C0"/>
                      </a:solidFill>
                      <a:prstDash val="solid"/>
                      <a:round/>
                      <a:headEnd type="none" w="med" len="med"/>
                      <a:tailEnd type="none" w="med" len="med"/>
                    </a:lnL>
                    <a:lnR w="3175" cap="flat" cmpd="sng" algn="ctr">
                      <a:solidFill>
                        <a:srgbClr val="82B6C0"/>
                      </a:solidFill>
                      <a:prstDash val="solid"/>
                      <a:round/>
                      <a:headEnd type="none" w="med" len="med"/>
                      <a:tailEnd type="none" w="med" len="med"/>
                    </a:lnR>
                    <a:lnT w="3175" cap="flat" cmpd="sng" algn="ctr">
                      <a:solidFill>
                        <a:srgbClr val="82B6C0"/>
                      </a:solidFill>
                      <a:prstDash val="solid"/>
                      <a:round/>
                      <a:headEnd type="none" w="med" len="med"/>
                      <a:tailEnd type="none" w="med" len="med"/>
                    </a:lnT>
                    <a:lnB w="3175" cap="flat" cmpd="sng" algn="ctr">
                      <a:solidFill>
                        <a:srgbClr val="82B6C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fr-FR" sz="700" b="0" i="0" u="none" strike="noStrike">
                          <a:solidFill>
                            <a:srgbClr val="000000"/>
                          </a:solidFill>
                          <a:effectLst/>
                          <a:latin typeface="+mn-lt"/>
                        </a:rPr>
                        <a:t>Pompe à chaleur air / eau</a:t>
                      </a:r>
                    </a:p>
                  </a:txBody>
                  <a:tcPr marL="6350" marR="6350" marT="6350" marB="0" anchor="ctr">
                    <a:lnL w="3175" cap="flat" cmpd="sng" algn="ctr">
                      <a:solidFill>
                        <a:srgbClr val="82B6C0"/>
                      </a:solidFill>
                      <a:prstDash val="solid"/>
                      <a:round/>
                      <a:headEnd type="none" w="med" len="med"/>
                      <a:tailEnd type="none" w="med" len="med"/>
                    </a:lnL>
                    <a:lnR w="3175" cap="flat" cmpd="sng" algn="ctr">
                      <a:solidFill>
                        <a:srgbClr val="82B6C0"/>
                      </a:solidFill>
                      <a:prstDash val="solid"/>
                      <a:round/>
                      <a:headEnd type="none" w="med" len="med"/>
                      <a:tailEnd type="none" w="med" len="med"/>
                    </a:lnR>
                    <a:lnT w="3175" cap="flat" cmpd="sng" algn="ctr">
                      <a:solidFill>
                        <a:srgbClr val="82B6C0"/>
                      </a:solidFill>
                      <a:prstDash val="solid"/>
                      <a:round/>
                      <a:headEnd type="none" w="med" len="med"/>
                      <a:tailEnd type="none" w="med" len="med"/>
                    </a:lnT>
                    <a:lnB w="3175" cap="flat" cmpd="sng" algn="ctr">
                      <a:solidFill>
                        <a:srgbClr val="82B6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700" b="0" i="0" u="none" strike="noStrike" kern="1200">
                          <a:solidFill>
                            <a:srgbClr val="000000"/>
                          </a:solidFill>
                          <a:effectLst/>
                          <a:latin typeface="+mn-lt"/>
                          <a:ea typeface="+mn-ea"/>
                          <a:cs typeface="+mn-cs"/>
                        </a:rPr>
                        <a:t>73 409</a:t>
                      </a:r>
                    </a:p>
                  </a:txBody>
                  <a:tcPr marL="6350" marR="6350" marT="6350" marB="0" anchor="ctr">
                    <a:lnL w="3175" cap="flat" cmpd="sng" algn="ctr">
                      <a:solidFill>
                        <a:srgbClr val="82B6C0"/>
                      </a:solidFill>
                      <a:prstDash val="solid"/>
                      <a:round/>
                      <a:headEnd type="none" w="med" len="med"/>
                      <a:tailEnd type="none" w="med" len="med"/>
                    </a:lnL>
                    <a:lnR w="3175" cap="flat" cmpd="sng" algn="ctr">
                      <a:solidFill>
                        <a:srgbClr val="82B6C0"/>
                      </a:solidFill>
                      <a:prstDash val="solid"/>
                      <a:round/>
                      <a:headEnd type="none" w="med" len="med"/>
                      <a:tailEnd type="none" w="med" len="med"/>
                    </a:lnR>
                    <a:lnT w="3175" cap="flat" cmpd="sng" algn="ctr">
                      <a:solidFill>
                        <a:srgbClr val="82B6C0"/>
                      </a:solidFill>
                      <a:prstDash val="solid"/>
                      <a:round/>
                      <a:headEnd type="none" w="med" len="med"/>
                      <a:tailEnd type="none" w="med" len="med"/>
                    </a:lnT>
                    <a:lnB w="3175" cap="flat" cmpd="sng" algn="ctr">
                      <a:solidFill>
                        <a:srgbClr val="82B6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40026">
                <a:tc>
                  <a:txBody>
                    <a:bodyPr/>
                    <a:lstStyle/>
                    <a:p>
                      <a:pPr algn="ctr" rtl="0" fontAlgn="ctr"/>
                      <a:r>
                        <a:rPr lang="" sz="700" b="1" kern="1200" smtClean="0">
                          <a:solidFill>
                            <a:srgbClr val="30697A"/>
                          </a:solidFill>
                          <a:latin typeface="+mn-lt"/>
                          <a:ea typeface="+mn-ea"/>
                          <a:cs typeface="Arial Unicode MS" pitchFamily="34" charset="-128"/>
                        </a:rPr>
                        <a:t>3</a:t>
                      </a:r>
                      <a:endParaRPr lang="fr-FR" sz="700" b="1" kern="1200" dirty="0">
                        <a:solidFill>
                          <a:srgbClr val="30697A"/>
                        </a:solidFill>
                        <a:latin typeface="+mn-lt"/>
                        <a:ea typeface="+mn-ea"/>
                        <a:cs typeface="Arial Unicode MS" pitchFamily="34" charset="-128"/>
                      </a:endParaRPr>
                    </a:p>
                  </a:txBody>
                  <a:tcPr marL="0" marR="0" marT="0" marB="0" anchor="ctr">
                    <a:lnL w="3175" cap="flat" cmpd="sng" algn="ctr">
                      <a:solidFill>
                        <a:srgbClr val="82B6C0"/>
                      </a:solidFill>
                      <a:prstDash val="solid"/>
                      <a:round/>
                      <a:headEnd type="none" w="med" len="med"/>
                      <a:tailEnd type="none" w="med" len="med"/>
                    </a:lnL>
                    <a:lnR w="3175" cap="flat" cmpd="sng" algn="ctr">
                      <a:solidFill>
                        <a:srgbClr val="82B6C0"/>
                      </a:solidFill>
                      <a:prstDash val="solid"/>
                      <a:round/>
                      <a:headEnd type="none" w="med" len="med"/>
                      <a:tailEnd type="none" w="med" len="med"/>
                    </a:lnR>
                    <a:lnT w="3175" cap="flat" cmpd="sng" algn="ctr">
                      <a:solidFill>
                        <a:srgbClr val="82B6C0"/>
                      </a:solidFill>
                      <a:prstDash val="solid"/>
                      <a:round/>
                      <a:headEnd type="none" w="med" len="med"/>
                      <a:tailEnd type="none" w="med" len="med"/>
                    </a:lnT>
                    <a:lnB w="3175" cap="flat" cmpd="sng" algn="ctr">
                      <a:solidFill>
                        <a:srgbClr val="82B6C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fr-FR" sz="700" b="0" i="0" u="none" strike="noStrike">
                          <a:solidFill>
                            <a:srgbClr val="000000"/>
                          </a:solidFill>
                          <a:effectLst/>
                          <a:latin typeface="+mn-lt"/>
                        </a:rPr>
                        <a:t>Chauffe-eau solaire individuel</a:t>
                      </a:r>
                    </a:p>
                  </a:txBody>
                  <a:tcPr marL="6350" marR="6350" marT="6350" marB="0" anchor="ctr">
                    <a:lnL w="3175" cap="flat" cmpd="sng" algn="ctr">
                      <a:solidFill>
                        <a:srgbClr val="82B6C0"/>
                      </a:solidFill>
                      <a:prstDash val="solid"/>
                      <a:round/>
                      <a:headEnd type="none" w="med" len="med"/>
                      <a:tailEnd type="none" w="med" len="med"/>
                    </a:lnL>
                    <a:lnR w="3175" cap="flat" cmpd="sng" algn="ctr">
                      <a:solidFill>
                        <a:srgbClr val="82B6C0"/>
                      </a:solidFill>
                      <a:prstDash val="solid"/>
                      <a:round/>
                      <a:headEnd type="none" w="med" len="med"/>
                      <a:tailEnd type="none" w="med" len="med"/>
                    </a:lnR>
                    <a:lnT w="3175" cap="flat" cmpd="sng" algn="ctr">
                      <a:solidFill>
                        <a:srgbClr val="82B6C0"/>
                      </a:solidFill>
                      <a:prstDash val="solid"/>
                      <a:round/>
                      <a:headEnd type="none" w="med" len="med"/>
                      <a:tailEnd type="none" w="med" len="med"/>
                    </a:lnT>
                    <a:lnB w="3175" cap="flat" cmpd="sng" algn="ctr">
                      <a:solidFill>
                        <a:srgbClr val="82B6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700" b="0" i="0" u="none" strike="noStrike" kern="1200" dirty="0">
                          <a:solidFill>
                            <a:srgbClr val="000000"/>
                          </a:solidFill>
                          <a:effectLst/>
                          <a:latin typeface="+mn-lt"/>
                          <a:ea typeface="+mn-ea"/>
                          <a:cs typeface="+mn-cs"/>
                        </a:rPr>
                        <a:t>34 355</a:t>
                      </a:r>
                    </a:p>
                  </a:txBody>
                  <a:tcPr marL="6350" marR="6350" marT="6350" marB="0" anchor="ctr">
                    <a:lnL w="3175" cap="flat" cmpd="sng" algn="ctr">
                      <a:solidFill>
                        <a:srgbClr val="82B6C0"/>
                      </a:solidFill>
                      <a:prstDash val="solid"/>
                      <a:round/>
                      <a:headEnd type="none" w="med" len="med"/>
                      <a:tailEnd type="none" w="med" len="med"/>
                    </a:lnL>
                    <a:lnR w="3175" cap="flat" cmpd="sng" algn="ctr">
                      <a:solidFill>
                        <a:srgbClr val="82B6C0"/>
                      </a:solidFill>
                      <a:prstDash val="solid"/>
                      <a:round/>
                      <a:headEnd type="none" w="med" len="med"/>
                      <a:tailEnd type="none" w="med" len="med"/>
                    </a:lnR>
                    <a:lnT w="3175" cap="flat" cmpd="sng" algn="ctr">
                      <a:solidFill>
                        <a:srgbClr val="82B6C0"/>
                      </a:solidFill>
                      <a:prstDash val="solid"/>
                      <a:round/>
                      <a:headEnd type="none" w="med" len="med"/>
                      <a:tailEnd type="none" w="med" len="med"/>
                    </a:lnT>
                    <a:lnB w="3175" cap="flat" cmpd="sng" algn="ctr">
                      <a:solidFill>
                        <a:srgbClr val="82B6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sp>
        <p:nvSpPr>
          <p:cNvPr id="27" name="ZoneTexte 26"/>
          <p:cNvSpPr txBox="1"/>
          <p:nvPr/>
        </p:nvSpPr>
        <p:spPr>
          <a:xfrm>
            <a:off x="4265550" y="1096640"/>
            <a:ext cx="4094400" cy="415498"/>
          </a:xfrm>
          <a:prstGeom prst="rect">
            <a:avLst/>
          </a:prstGeom>
          <a:noFill/>
        </p:spPr>
        <p:txBody>
          <a:bodyPr wrap="square" rtlCol="0">
            <a:spAutoFit/>
          </a:bodyPr>
          <a:lstStyle/>
          <a:p>
            <a:r>
              <a:rPr lang="fr-FR" sz="1050" b="1" dirty="0">
                <a:solidFill>
                  <a:srgbClr val="427E8A"/>
                </a:solidFill>
              </a:rPr>
              <a:t>TOP 3 des gestes de travaux parmi les dossiers</a:t>
            </a:r>
            <a:r>
              <a:rPr lang="" sz="1050" b="1" dirty="0">
                <a:solidFill>
                  <a:srgbClr val="427E8A"/>
                </a:solidFill>
              </a:rPr>
              <a:t> financés </a:t>
            </a:r>
            <a:r>
              <a:rPr lang="fr-FR" sz="1050" b="1" dirty="0">
                <a:solidFill>
                  <a:srgbClr val="427E8A"/>
                </a:solidFill>
              </a:rPr>
              <a:t>selon les revenus des ménages </a:t>
            </a:r>
          </a:p>
        </p:txBody>
      </p:sp>
      <p:graphicFrame>
        <p:nvGraphicFramePr>
          <p:cNvPr id="28" name="Tableau 27"/>
          <p:cNvGraphicFramePr>
            <a:graphicFrameLocks noGrp="1"/>
          </p:cNvGraphicFramePr>
          <p:nvPr>
            <p:extLst>
              <p:ext uri="{D42A27DB-BD31-4B8C-83A1-F6EECF244321}">
                <p14:modId xmlns:p14="http://schemas.microsoft.com/office/powerpoint/2010/main" val="168222976"/>
              </p:ext>
            </p:extLst>
          </p:nvPr>
        </p:nvGraphicFramePr>
        <p:xfrm>
          <a:off x="4355976" y="1752587"/>
          <a:ext cx="4392283" cy="1285010"/>
        </p:xfrm>
        <a:graphic>
          <a:graphicData uri="http://schemas.openxmlformats.org/drawingml/2006/table">
            <a:tbl>
              <a:tblPr firstRow="1" bandRow="1">
                <a:tableStyleId>{5C22544A-7EE6-4342-B048-85BDC9FD1C3A}</a:tableStyleId>
              </a:tblPr>
              <a:tblGrid>
                <a:gridCol w="363181">
                  <a:extLst>
                    <a:ext uri="{9D8B030D-6E8A-4147-A177-3AD203B41FA5}">
                      <a16:colId xmlns="" xmlns:a16="http://schemas.microsoft.com/office/drawing/2014/main" val="20000"/>
                    </a:ext>
                  </a:extLst>
                </a:gridCol>
                <a:gridCol w="1053685">
                  <a:extLst>
                    <a:ext uri="{9D8B030D-6E8A-4147-A177-3AD203B41FA5}">
                      <a16:colId xmlns="" xmlns:a16="http://schemas.microsoft.com/office/drawing/2014/main" val="20001"/>
                    </a:ext>
                  </a:extLst>
                </a:gridCol>
                <a:gridCol w="917875">
                  <a:extLst>
                    <a:ext uri="{9D8B030D-6E8A-4147-A177-3AD203B41FA5}">
                      <a16:colId xmlns="" xmlns:a16="http://schemas.microsoft.com/office/drawing/2014/main" val="20002"/>
                    </a:ext>
                  </a:extLst>
                </a:gridCol>
                <a:gridCol w="1020934">
                  <a:extLst>
                    <a:ext uri="{9D8B030D-6E8A-4147-A177-3AD203B41FA5}">
                      <a16:colId xmlns="" xmlns:a16="http://schemas.microsoft.com/office/drawing/2014/main" val="20003"/>
                    </a:ext>
                  </a:extLst>
                </a:gridCol>
                <a:gridCol w="1036608">
                  <a:extLst>
                    <a:ext uri="{9D8B030D-6E8A-4147-A177-3AD203B41FA5}">
                      <a16:colId xmlns="" xmlns:a16="http://schemas.microsoft.com/office/drawing/2014/main" val="20004"/>
                    </a:ext>
                  </a:extLst>
                </a:gridCol>
              </a:tblGrid>
              <a:tr h="149025">
                <a:tc>
                  <a:txBody>
                    <a:bodyPr/>
                    <a:lstStyle/>
                    <a:p>
                      <a:endParaRPr lang="fr-FR" sz="700" dirty="0">
                        <a:latin typeface="Marianne" pitchFamily="50" charset="0"/>
                      </a:endParaRPr>
                    </a:p>
                  </a:txBody>
                  <a:tcPr marL="67286" marR="67286" marT="33643" marB="33643">
                    <a:lnB w="3175" cap="flat" cmpd="sng" algn="ctr">
                      <a:solidFill>
                        <a:srgbClr val="82B6C0"/>
                      </a:solidFill>
                      <a:prstDash val="solid"/>
                      <a:round/>
                      <a:headEnd type="none" w="med" len="med"/>
                      <a:tailEnd type="none" w="med" len="med"/>
                    </a:lnB>
                    <a:noFill/>
                  </a:tcPr>
                </a:tc>
                <a:tc>
                  <a:txBody>
                    <a:bodyPr/>
                    <a:lstStyle/>
                    <a:p>
                      <a:pPr algn="ctr"/>
                      <a:r>
                        <a:rPr lang="fr-FR" sz="700" dirty="0" smtClean="0">
                          <a:solidFill>
                            <a:schemeClr val="tx1"/>
                          </a:solidFill>
                          <a:latin typeface="Marianne" pitchFamily="50" charset="0"/>
                        </a:rPr>
                        <a:t>Très modestes</a:t>
                      </a:r>
                      <a:endParaRPr lang="fr-FR" sz="700" dirty="0">
                        <a:solidFill>
                          <a:schemeClr val="tx1"/>
                        </a:solidFill>
                        <a:latin typeface="Marianne" pitchFamily="50" charset="0"/>
                      </a:endParaRPr>
                    </a:p>
                  </a:txBody>
                  <a:tcPr marL="67286" marR="67286" marT="33643" marB="33643">
                    <a:lnB w="3175" cap="flat" cmpd="sng" algn="ctr">
                      <a:solidFill>
                        <a:srgbClr val="82B6C0"/>
                      </a:solidFill>
                      <a:prstDash val="solid"/>
                      <a:round/>
                      <a:headEnd type="none" w="med" len="med"/>
                      <a:tailEnd type="none" w="med" len="med"/>
                    </a:lnB>
                    <a:solidFill>
                      <a:srgbClr val="0070C0"/>
                    </a:solidFill>
                  </a:tcPr>
                </a:tc>
                <a:tc>
                  <a:txBody>
                    <a:bodyPr/>
                    <a:lstStyle/>
                    <a:p>
                      <a:pPr algn="ctr"/>
                      <a:r>
                        <a:rPr lang="fr-FR" sz="700" dirty="0" smtClean="0">
                          <a:solidFill>
                            <a:schemeClr val="tx1"/>
                          </a:solidFill>
                          <a:latin typeface="Marianne" pitchFamily="50" charset="0"/>
                        </a:rPr>
                        <a:t>Modestes</a:t>
                      </a:r>
                      <a:endParaRPr lang="fr-FR" sz="700" dirty="0">
                        <a:solidFill>
                          <a:schemeClr val="tx1"/>
                        </a:solidFill>
                        <a:latin typeface="Marianne" pitchFamily="50" charset="0"/>
                      </a:endParaRPr>
                    </a:p>
                  </a:txBody>
                  <a:tcPr marL="67286" marR="67286" marT="33643" marB="33643">
                    <a:lnB w="3175" cap="flat" cmpd="sng" algn="ctr">
                      <a:solidFill>
                        <a:srgbClr val="82B6C0"/>
                      </a:solidFill>
                      <a:prstDash val="solid"/>
                      <a:round/>
                      <a:headEnd type="none" w="med" len="med"/>
                      <a:tailEnd type="none" w="med" len="med"/>
                    </a:lnB>
                    <a:solidFill>
                      <a:schemeClr val="accent3">
                        <a:lumMod val="40000"/>
                        <a:lumOff val="60000"/>
                      </a:schemeClr>
                    </a:solidFill>
                  </a:tcPr>
                </a:tc>
                <a:tc>
                  <a:txBody>
                    <a:bodyPr/>
                    <a:lstStyle/>
                    <a:p>
                      <a:pPr algn="ctr"/>
                      <a:r>
                        <a:rPr lang="fr-FR" sz="700" dirty="0" smtClean="0">
                          <a:solidFill>
                            <a:schemeClr val="tx1"/>
                          </a:solidFill>
                          <a:latin typeface="Marianne" pitchFamily="50" charset="0"/>
                        </a:rPr>
                        <a:t>Intermédiaires</a:t>
                      </a:r>
                      <a:endParaRPr lang="fr-FR" sz="700" dirty="0">
                        <a:solidFill>
                          <a:schemeClr val="tx1"/>
                        </a:solidFill>
                        <a:latin typeface="Marianne" pitchFamily="50" charset="0"/>
                      </a:endParaRPr>
                    </a:p>
                  </a:txBody>
                  <a:tcPr marL="67286" marR="67286" marT="33643" marB="33643">
                    <a:lnB w="3175" cap="flat" cmpd="sng" algn="ctr">
                      <a:solidFill>
                        <a:srgbClr val="82B6C0"/>
                      </a:solidFill>
                      <a:prstDash val="solid"/>
                      <a:round/>
                      <a:headEnd type="none" w="med" len="med"/>
                      <a:tailEnd type="none" w="med" len="med"/>
                    </a:lnB>
                    <a:solidFill>
                      <a:srgbClr val="7F454F"/>
                    </a:solidFill>
                  </a:tcPr>
                </a:tc>
                <a:tc>
                  <a:txBody>
                    <a:bodyPr/>
                    <a:lstStyle/>
                    <a:p>
                      <a:pPr algn="ctr"/>
                      <a:r>
                        <a:rPr lang="fr-FR" sz="700" dirty="0" smtClean="0">
                          <a:solidFill>
                            <a:schemeClr val="tx1"/>
                          </a:solidFill>
                          <a:latin typeface="Marianne" pitchFamily="50" charset="0"/>
                        </a:rPr>
                        <a:t>Supérieurs</a:t>
                      </a:r>
                      <a:endParaRPr lang="fr-FR" sz="700" dirty="0">
                        <a:solidFill>
                          <a:schemeClr val="tx1"/>
                        </a:solidFill>
                        <a:latin typeface="Marianne" pitchFamily="50" charset="0"/>
                      </a:endParaRPr>
                    </a:p>
                  </a:txBody>
                  <a:tcPr marL="67286" marR="67286" marT="33643" marB="33643">
                    <a:lnB w="3175" cap="flat" cmpd="sng" algn="ctr">
                      <a:solidFill>
                        <a:srgbClr val="82B6C0"/>
                      </a:solidFill>
                      <a:prstDash val="solid"/>
                      <a:round/>
                      <a:headEnd type="none" w="med" len="med"/>
                      <a:tailEnd type="none" w="med" len="med"/>
                    </a:lnB>
                    <a:solidFill>
                      <a:srgbClr val="FD9DD6"/>
                    </a:solidFill>
                  </a:tcPr>
                </a:tc>
                <a:extLst>
                  <a:ext uri="{0D108BD9-81ED-4DB2-BD59-A6C34878D82A}">
                    <a16:rowId xmlns="" xmlns:a16="http://schemas.microsoft.com/office/drawing/2014/main" val="10000"/>
                  </a:ext>
                </a:extLst>
              </a:tr>
              <a:tr h="351584">
                <a:tc>
                  <a:txBody>
                    <a:bodyPr/>
                    <a:lstStyle/>
                    <a:p>
                      <a:pPr algn="ctr"/>
                      <a:r>
                        <a:rPr lang="fr-FR" sz="700" dirty="0" smtClean="0">
                          <a:latin typeface="Marianne" pitchFamily="50" charset="0"/>
                        </a:rPr>
                        <a:t>1</a:t>
                      </a:r>
                      <a:endParaRPr lang="fr-FR" sz="700" dirty="0">
                        <a:latin typeface="Marianne" pitchFamily="50" charset="0"/>
                      </a:endParaRPr>
                    </a:p>
                  </a:txBody>
                  <a:tcPr marL="67286" marR="67286" marT="33643" marB="33643" anchor="ctr">
                    <a:lnL w="3175" cap="flat" cmpd="sng" algn="ctr">
                      <a:solidFill>
                        <a:srgbClr val="82B6C0"/>
                      </a:solidFill>
                      <a:prstDash val="solid"/>
                      <a:round/>
                      <a:headEnd type="none" w="med" len="med"/>
                      <a:tailEnd type="none" w="med" len="med"/>
                    </a:lnL>
                    <a:lnR w="3175" cap="flat" cmpd="sng" algn="ctr">
                      <a:solidFill>
                        <a:srgbClr val="82B6C0"/>
                      </a:solidFill>
                      <a:prstDash val="solid"/>
                      <a:round/>
                      <a:headEnd type="none" w="med" len="med"/>
                      <a:tailEnd type="none" w="med" len="med"/>
                    </a:lnR>
                    <a:lnT w="3175" cap="flat" cmpd="sng" algn="ctr">
                      <a:solidFill>
                        <a:srgbClr val="82B6C0"/>
                      </a:solidFill>
                      <a:prstDash val="solid"/>
                      <a:round/>
                      <a:headEnd type="none" w="med" len="med"/>
                      <a:tailEnd type="none" w="med" len="med"/>
                    </a:lnT>
                    <a:lnB w="3175" cap="flat" cmpd="sng" algn="ctr">
                      <a:solidFill>
                        <a:srgbClr val="82B6C0"/>
                      </a:solidFill>
                      <a:prstDash val="solid"/>
                      <a:round/>
                      <a:headEnd type="none" w="med" len="med"/>
                      <a:tailEnd type="none" w="med" len="med"/>
                    </a:lnB>
                    <a:solidFill>
                      <a:schemeClr val="bg1">
                        <a:lumMod val="95000"/>
                      </a:schemeClr>
                    </a:solidFill>
                  </a:tcPr>
                </a:tc>
                <a:tc>
                  <a:txBody>
                    <a:bodyPr/>
                    <a:lstStyle/>
                    <a:p>
                      <a:pPr algn="ctr" fontAlgn="ctr"/>
                      <a:r>
                        <a:rPr lang="fr-FR" sz="700" b="0" i="0" u="none" strike="noStrike" kern="1200" dirty="0">
                          <a:solidFill>
                            <a:srgbClr val="000000"/>
                          </a:solidFill>
                          <a:effectLst/>
                          <a:latin typeface="+mj-lt"/>
                          <a:ea typeface="+mn-ea"/>
                          <a:cs typeface="+mn-cs"/>
                        </a:rPr>
                        <a:t>Poêle à granulés (39082 gestes)</a:t>
                      </a:r>
                    </a:p>
                  </a:txBody>
                  <a:tcPr marL="6350" marR="6350" marT="6350" marB="0" anchor="ctr">
                    <a:lnL w="3175" cap="flat" cmpd="sng" algn="ctr">
                      <a:solidFill>
                        <a:srgbClr val="82B6C0"/>
                      </a:solidFill>
                      <a:prstDash val="solid"/>
                      <a:round/>
                      <a:headEnd type="none" w="med" len="med"/>
                      <a:tailEnd type="none" w="med" len="med"/>
                    </a:lnL>
                    <a:lnR w="3175" cap="flat" cmpd="sng" algn="ctr">
                      <a:solidFill>
                        <a:srgbClr val="82B6C0"/>
                      </a:solidFill>
                      <a:prstDash val="solid"/>
                      <a:round/>
                      <a:headEnd type="none" w="med" len="med"/>
                      <a:tailEnd type="none" w="med" len="med"/>
                    </a:lnR>
                    <a:lnT w="3175" cap="flat" cmpd="sng" algn="ctr">
                      <a:solidFill>
                        <a:srgbClr val="82B6C0"/>
                      </a:solidFill>
                      <a:prstDash val="solid"/>
                      <a:round/>
                      <a:headEnd type="none" w="med" len="med"/>
                      <a:tailEnd type="none" w="med" len="med"/>
                    </a:lnT>
                    <a:lnB w="3175" cap="flat" cmpd="sng" algn="ctr">
                      <a:solidFill>
                        <a:srgbClr val="82B6C0"/>
                      </a:solidFill>
                      <a:prstDash val="solid"/>
                      <a:round/>
                      <a:headEnd type="none" w="med" len="med"/>
                      <a:tailEnd type="none" w="med" len="med"/>
                    </a:lnB>
                    <a:noFill/>
                  </a:tcPr>
                </a:tc>
                <a:tc>
                  <a:txBody>
                    <a:bodyPr/>
                    <a:lstStyle/>
                    <a:p>
                      <a:pPr algn="ctr" fontAlgn="ctr"/>
                      <a:r>
                        <a:rPr lang="fr-FR" sz="700" b="0" i="0" u="none" strike="noStrike" kern="1200">
                          <a:solidFill>
                            <a:srgbClr val="000000"/>
                          </a:solidFill>
                          <a:effectLst/>
                          <a:latin typeface="+mj-lt"/>
                          <a:ea typeface="+mn-ea"/>
                          <a:cs typeface="+mn-cs"/>
                        </a:rPr>
                        <a:t>Poêle à granulés (17444 gestes)</a:t>
                      </a:r>
                    </a:p>
                  </a:txBody>
                  <a:tcPr marL="6350" marR="6350" marT="6350" marB="0" anchor="ctr">
                    <a:lnL w="3175" cap="flat" cmpd="sng" algn="ctr">
                      <a:solidFill>
                        <a:srgbClr val="82B6C0"/>
                      </a:solidFill>
                      <a:prstDash val="solid"/>
                      <a:round/>
                      <a:headEnd type="none" w="med" len="med"/>
                      <a:tailEnd type="none" w="med" len="med"/>
                    </a:lnL>
                    <a:lnR w="3175" cap="flat" cmpd="sng" algn="ctr">
                      <a:solidFill>
                        <a:srgbClr val="82B6C0"/>
                      </a:solidFill>
                      <a:prstDash val="solid"/>
                      <a:round/>
                      <a:headEnd type="none" w="med" len="med"/>
                      <a:tailEnd type="none" w="med" len="med"/>
                    </a:lnR>
                    <a:lnT w="3175" cap="flat" cmpd="sng" algn="ctr">
                      <a:solidFill>
                        <a:srgbClr val="82B6C0"/>
                      </a:solidFill>
                      <a:prstDash val="solid"/>
                      <a:round/>
                      <a:headEnd type="none" w="med" len="med"/>
                      <a:tailEnd type="none" w="med" len="med"/>
                    </a:lnT>
                    <a:lnB w="3175" cap="flat" cmpd="sng" algn="ctr">
                      <a:solidFill>
                        <a:srgbClr val="82B6C0"/>
                      </a:solidFill>
                      <a:prstDash val="solid"/>
                      <a:round/>
                      <a:headEnd type="none" w="med" len="med"/>
                      <a:tailEnd type="none" w="med" len="med"/>
                    </a:lnB>
                    <a:noFill/>
                  </a:tcPr>
                </a:tc>
                <a:tc>
                  <a:txBody>
                    <a:bodyPr/>
                    <a:lstStyle/>
                    <a:p>
                      <a:pPr algn="ctr" fontAlgn="ctr"/>
                      <a:r>
                        <a:rPr lang="fr-FR" sz="700" b="0" i="0" u="none" strike="noStrike" kern="1200">
                          <a:solidFill>
                            <a:srgbClr val="000000"/>
                          </a:solidFill>
                          <a:effectLst/>
                          <a:latin typeface="+mj-lt"/>
                          <a:ea typeface="+mn-ea"/>
                          <a:cs typeface="+mn-cs"/>
                        </a:rPr>
                        <a:t>Poêle à granulés (24416 gestes)</a:t>
                      </a:r>
                    </a:p>
                  </a:txBody>
                  <a:tcPr marL="6350" marR="6350" marT="6350" marB="0" anchor="ctr">
                    <a:lnL w="3175" cap="flat" cmpd="sng" algn="ctr">
                      <a:solidFill>
                        <a:srgbClr val="82B6C0"/>
                      </a:solidFill>
                      <a:prstDash val="solid"/>
                      <a:round/>
                      <a:headEnd type="none" w="med" len="med"/>
                      <a:tailEnd type="none" w="med" len="med"/>
                    </a:lnL>
                    <a:lnR w="3175" cap="flat" cmpd="sng" algn="ctr">
                      <a:solidFill>
                        <a:srgbClr val="82B6C0"/>
                      </a:solidFill>
                      <a:prstDash val="solid"/>
                      <a:round/>
                      <a:headEnd type="none" w="med" len="med"/>
                      <a:tailEnd type="none" w="med" len="med"/>
                    </a:lnR>
                    <a:lnT w="3175" cap="flat" cmpd="sng" algn="ctr">
                      <a:solidFill>
                        <a:srgbClr val="82B6C0"/>
                      </a:solidFill>
                      <a:prstDash val="solid"/>
                      <a:round/>
                      <a:headEnd type="none" w="med" len="med"/>
                      <a:tailEnd type="none" w="med" len="med"/>
                    </a:lnT>
                    <a:lnB w="3175" cap="flat" cmpd="sng" algn="ctr">
                      <a:solidFill>
                        <a:srgbClr val="82B6C0"/>
                      </a:solidFill>
                      <a:prstDash val="solid"/>
                      <a:round/>
                      <a:headEnd type="none" w="med" len="med"/>
                      <a:tailEnd type="none" w="med" len="med"/>
                    </a:lnB>
                    <a:noFill/>
                  </a:tcPr>
                </a:tc>
                <a:tc>
                  <a:txBody>
                    <a:bodyPr/>
                    <a:lstStyle/>
                    <a:p>
                      <a:pPr algn="ctr" fontAlgn="ctr"/>
                      <a:r>
                        <a:rPr lang="fr-FR" sz="700" b="0" i="0" u="none" strike="noStrike" kern="1200">
                          <a:solidFill>
                            <a:srgbClr val="000000"/>
                          </a:solidFill>
                          <a:effectLst/>
                          <a:latin typeface="+mj-lt"/>
                          <a:ea typeface="+mn-ea"/>
                          <a:cs typeface="+mn-cs"/>
                        </a:rPr>
                        <a:t>Isolation des murs par l'extérieur (3761 gestes)</a:t>
                      </a:r>
                    </a:p>
                  </a:txBody>
                  <a:tcPr marL="6350" marR="6350" marT="6350" marB="0" anchor="ctr">
                    <a:lnL w="3175" cap="flat" cmpd="sng" algn="ctr">
                      <a:solidFill>
                        <a:srgbClr val="82B6C0"/>
                      </a:solidFill>
                      <a:prstDash val="solid"/>
                      <a:round/>
                      <a:headEnd type="none" w="med" len="med"/>
                      <a:tailEnd type="none" w="med" len="med"/>
                    </a:lnL>
                    <a:lnR w="3175" cap="flat" cmpd="sng" algn="ctr">
                      <a:solidFill>
                        <a:srgbClr val="82B6C0"/>
                      </a:solidFill>
                      <a:prstDash val="solid"/>
                      <a:round/>
                      <a:headEnd type="none" w="med" len="med"/>
                      <a:tailEnd type="none" w="med" len="med"/>
                    </a:lnR>
                    <a:lnT w="3175" cap="flat" cmpd="sng" algn="ctr">
                      <a:solidFill>
                        <a:srgbClr val="82B6C0"/>
                      </a:solidFill>
                      <a:prstDash val="solid"/>
                      <a:round/>
                      <a:headEnd type="none" w="med" len="med"/>
                      <a:tailEnd type="none" w="med" len="med"/>
                    </a:lnT>
                    <a:lnB w="3175" cap="flat" cmpd="sng" algn="ctr">
                      <a:solidFill>
                        <a:srgbClr val="82B6C0"/>
                      </a:solidFill>
                      <a:prstDash val="solid"/>
                      <a:round/>
                      <a:headEnd type="none" w="med" len="med"/>
                      <a:tailEnd type="none" w="med" len="med"/>
                    </a:lnB>
                    <a:noFill/>
                  </a:tcPr>
                </a:tc>
                <a:extLst>
                  <a:ext uri="{0D108BD9-81ED-4DB2-BD59-A6C34878D82A}">
                    <a16:rowId xmlns="" xmlns:a16="http://schemas.microsoft.com/office/drawing/2014/main" val="10001"/>
                  </a:ext>
                </a:extLst>
              </a:tr>
              <a:tr h="263204">
                <a:tc>
                  <a:txBody>
                    <a:bodyPr/>
                    <a:lstStyle/>
                    <a:p>
                      <a:pPr algn="ctr"/>
                      <a:r>
                        <a:rPr lang="fr-FR" sz="700" dirty="0" smtClean="0">
                          <a:latin typeface="Marianne" pitchFamily="50" charset="0"/>
                        </a:rPr>
                        <a:t>2</a:t>
                      </a:r>
                      <a:endParaRPr lang="fr-FR" sz="700" dirty="0">
                        <a:latin typeface="Marianne" pitchFamily="50" charset="0"/>
                      </a:endParaRPr>
                    </a:p>
                  </a:txBody>
                  <a:tcPr marL="67286" marR="67286" marT="33643" marB="33643" anchor="ctr">
                    <a:lnL w="3175" cap="flat" cmpd="sng" algn="ctr">
                      <a:solidFill>
                        <a:srgbClr val="82B6C0"/>
                      </a:solidFill>
                      <a:prstDash val="solid"/>
                      <a:round/>
                      <a:headEnd type="none" w="med" len="med"/>
                      <a:tailEnd type="none" w="med" len="med"/>
                    </a:lnL>
                    <a:lnR w="3175" cap="flat" cmpd="sng" algn="ctr">
                      <a:solidFill>
                        <a:srgbClr val="82B6C0"/>
                      </a:solidFill>
                      <a:prstDash val="solid"/>
                      <a:round/>
                      <a:headEnd type="none" w="med" len="med"/>
                      <a:tailEnd type="none" w="med" len="med"/>
                    </a:lnR>
                    <a:lnT w="3175" cap="flat" cmpd="sng" algn="ctr">
                      <a:solidFill>
                        <a:srgbClr val="82B6C0"/>
                      </a:solidFill>
                      <a:prstDash val="solid"/>
                      <a:round/>
                      <a:headEnd type="none" w="med" len="med"/>
                      <a:tailEnd type="none" w="med" len="med"/>
                    </a:lnT>
                    <a:lnB w="3175" cap="flat" cmpd="sng" algn="ctr">
                      <a:solidFill>
                        <a:srgbClr val="82B6C0"/>
                      </a:solidFill>
                      <a:prstDash val="solid"/>
                      <a:round/>
                      <a:headEnd type="none" w="med" len="med"/>
                      <a:tailEnd type="none" w="med" len="med"/>
                    </a:lnB>
                    <a:solidFill>
                      <a:schemeClr val="bg1">
                        <a:lumMod val="95000"/>
                      </a:schemeClr>
                    </a:solidFill>
                  </a:tcPr>
                </a:tc>
                <a:tc>
                  <a:txBody>
                    <a:bodyPr/>
                    <a:lstStyle/>
                    <a:p>
                      <a:pPr algn="ctr" fontAlgn="ctr"/>
                      <a:r>
                        <a:rPr lang="fr-FR" sz="700" b="0" i="0" u="none" strike="noStrike" kern="1200">
                          <a:solidFill>
                            <a:srgbClr val="000000"/>
                          </a:solidFill>
                          <a:effectLst/>
                          <a:latin typeface="+mj-lt"/>
                          <a:ea typeface="+mn-ea"/>
                          <a:cs typeface="+mn-cs"/>
                        </a:rPr>
                        <a:t>Pompe à chaleur air / eau (32092 gestes)</a:t>
                      </a:r>
                    </a:p>
                  </a:txBody>
                  <a:tcPr marL="6350" marR="6350" marT="6350" marB="0" anchor="ctr">
                    <a:lnL w="3175" cap="flat" cmpd="sng" algn="ctr">
                      <a:solidFill>
                        <a:srgbClr val="82B6C0"/>
                      </a:solidFill>
                      <a:prstDash val="solid"/>
                      <a:round/>
                      <a:headEnd type="none" w="med" len="med"/>
                      <a:tailEnd type="none" w="med" len="med"/>
                    </a:lnL>
                    <a:lnR w="3175" cap="flat" cmpd="sng" algn="ctr">
                      <a:solidFill>
                        <a:srgbClr val="82B6C0"/>
                      </a:solidFill>
                      <a:prstDash val="solid"/>
                      <a:round/>
                      <a:headEnd type="none" w="med" len="med"/>
                      <a:tailEnd type="none" w="med" len="med"/>
                    </a:lnR>
                    <a:lnT w="3175" cap="flat" cmpd="sng" algn="ctr">
                      <a:solidFill>
                        <a:srgbClr val="82B6C0"/>
                      </a:solidFill>
                      <a:prstDash val="solid"/>
                      <a:round/>
                      <a:headEnd type="none" w="med" len="med"/>
                      <a:tailEnd type="none" w="med" len="med"/>
                    </a:lnT>
                    <a:lnB w="3175" cap="flat" cmpd="sng" algn="ctr">
                      <a:solidFill>
                        <a:srgbClr val="82B6C0"/>
                      </a:solidFill>
                      <a:prstDash val="solid"/>
                      <a:round/>
                      <a:headEnd type="none" w="med" len="med"/>
                      <a:tailEnd type="none" w="med" len="med"/>
                    </a:lnB>
                    <a:noFill/>
                  </a:tcPr>
                </a:tc>
                <a:tc>
                  <a:txBody>
                    <a:bodyPr/>
                    <a:lstStyle/>
                    <a:p>
                      <a:pPr algn="ctr" fontAlgn="ctr"/>
                      <a:r>
                        <a:rPr lang="fr-FR" sz="700" b="0" i="0" u="none" strike="noStrike" kern="1200" dirty="0">
                          <a:solidFill>
                            <a:srgbClr val="000000"/>
                          </a:solidFill>
                          <a:effectLst/>
                          <a:latin typeface="+mj-lt"/>
                          <a:ea typeface="+mn-ea"/>
                          <a:cs typeface="+mn-cs"/>
                        </a:rPr>
                        <a:t>Pompe à chaleur air / eau (15937 gestes)</a:t>
                      </a:r>
                    </a:p>
                  </a:txBody>
                  <a:tcPr marL="6350" marR="6350" marT="6350" marB="0" anchor="ctr">
                    <a:lnL w="3175" cap="flat" cmpd="sng" algn="ctr">
                      <a:solidFill>
                        <a:srgbClr val="82B6C0"/>
                      </a:solidFill>
                      <a:prstDash val="solid"/>
                      <a:round/>
                      <a:headEnd type="none" w="med" len="med"/>
                      <a:tailEnd type="none" w="med" len="med"/>
                    </a:lnL>
                    <a:lnR w="3175" cap="flat" cmpd="sng" algn="ctr">
                      <a:solidFill>
                        <a:srgbClr val="82B6C0"/>
                      </a:solidFill>
                      <a:prstDash val="solid"/>
                      <a:round/>
                      <a:headEnd type="none" w="med" len="med"/>
                      <a:tailEnd type="none" w="med" len="med"/>
                    </a:lnR>
                    <a:lnT w="3175" cap="flat" cmpd="sng" algn="ctr">
                      <a:solidFill>
                        <a:srgbClr val="82B6C0"/>
                      </a:solidFill>
                      <a:prstDash val="solid"/>
                      <a:round/>
                      <a:headEnd type="none" w="med" len="med"/>
                      <a:tailEnd type="none" w="med" len="med"/>
                    </a:lnT>
                    <a:lnB w="3175" cap="flat" cmpd="sng" algn="ctr">
                      <a:solidFill>
                        <a:srgbClr val="82B6C0"/>
                      </a:solidFill>
                      <a:prstDash val="solid"/>
                      <a:round/>
                      <a:headEnd type="none" w="med" len="med"/>
                      <a:tailEnd type="none" w="med" len="med"/>
                    </a:lnB>
                    <a:noFill/>
                  </a:tcPr>
                </a:tc>
                <a:tc>
                  <a:txBody>
                    <a:bodyPr/>
                    <a:lstStyle/>
                    <a:p>
                      <a:pPr algn="ctr" fontAlgn="ctr"/>
                      <a:r>
                        <a:rPr lang="fr-FR" sz="700" b="0" i="0" u="none" strike="noStrike" kern="1200" dirty="0">
                          <a:solidFill>
                            <a:srgbClr val="000000"/>
                          </a:solidFill>
                          <a:effectLst/>
                          <a:latin typeface="+mj-lt"/>
                          <a:ea typeface="+mn-ea"/>
                          <a:cs typeface="+mn-cs"/>
                        </a:rPr>
                        <a:t>Pompe à chaleur air / eau (24315 gestes)</a:t>
                      </a:r>
                    </a:p>
                  </a:txBody>
                  <a:tcPr marL="6350" marR="6350" marT="6350" marB="0" anchor="ctr">
                    <a:lnL w="3175" cap="flat" cmpd="sng" algn="ctr">
                      <a:solidFill>
                        <a:srgbClr val="82B6C0"/>
                      </a:solidFill>
                      <a:prstDash val="solid"/>
                      <a:round/>
                      <a:headEnd type="none" w="med" len="med"/>
                      <a:tailEnd type="none" w="med" len="med"/>
                    </a:lnL>
                    <a:lnR w="3175" cap="flat" cmpd="sng" algn="ctr">
                      <a:solidFill>
                        <a:srgbClr val="82B6C0"/>
                      </a:solidFill>
                      <a:prstDash val="solid"/>
                      <a:round/>
                      <a:headEnd type="none" w="med" len="med"/>
                      <a:tailEnd type="none" w="med" len="med"/>
                    </a:lnR>
                    <a:lnT w="3175" cap="flat" cmpd="sng" algn="ctr">
                      <a:solidFill>
                        <a:srgbClr val="82B6C0"/>
                      </a:solidFill>
                      <a:prstDash val="solid"/>
                      <a:round/>
                      <a:headEnd type="none" w="med" len="med"/>
                      <a:tailEnd type="none" w="med" len="med"/>
                    </a:lnT>
                    <a:lnB w="3175" cap="flat" cmpd="sng" algn="ctr">
                      <a:solidFill>
                        <a:srgbClr val="82B6C0"/>
                      </a:solidFill>
                      <a:prstDash val="solid"/>
                      <a:round/>
                      <a:headEnd type="none" w="med" len="med"/>
                      <a:tailEnd type="none" w="med" len="med"/>
                    </a:lnB>
                    <a:noFill/>
                  </a:tcPr>
                </a:tc>
                <a:tc>
                  <a:txBody>
                    <a:bodyPr/>
                    <a:lstStyle/>
                    <a:p>
                      <a:pPr algn="ctr" fontAlgn="ctr"/>
                      <a:r>
                        <a:rPr lang="fr-FR" sz="700" b="0" i="0" u="none" strike="noStrike" kern="1200" dirty="0">
                          <a:solidFill>
                            <a:srgbClr val="000000"/>
                          </a:solidFill>
                          <a:effectLst/>
                          <a:latin typeface="+mj-lt"/>
                          <a:ea typeface="+mn-ea"/>
                          <a:cs typeface="+mn-cs"/>
                        </a:rPr>
                        <a:t>Isolation de la toiture en pente - plafond de combles (3346 gestes)</a:t>
                      </a:r>
                    </a:p>
                  </a:txBody>
                  <a:tcPr marL="6350" marR="6350" marT="6350" marB="0" anchor="ctr">
                    <a:lnL w="3175" cap="flat" cmpd="sng" algn="ctr">
                      <a:solidFill>
                        <a:srgbClr val="82B6C0"/>
                      </a:solidFill>
                      <a:prstDash val="solid"/>
                      <a:round/>
                      <a:headEnd type="none" w="med" len="med"/>
                      <a:tailEnd type="none" w="med" len="med"/>
                    </a:lnL>
                    <a:lnR w="3175" cap="flat" cmpd="sng" algn="ctr">
                      <a:solidFill>
                        <a:srgbClr val="82B6C0"/>
                      </a:solidFill>
                      <a:prstDash val="solid"/>
                      <a:round/>
                      <a:headEnd type="none" w="med" len="med"/>
                      <a:tailEnd type="none" w="med" len="med"/>
                    </a:lnR>
                    <a:lnT w="3175" cap="flat" cmpd="sng" algn="ctr">
                      <a:solidFill>
                        <a:srgbClr val="82B6C0"/>
                      </a:solidFill>
                      <a:prstDash val="solid"/>
                      <a:round/>
                      <a:headEnd type="none" w="med" len="med"/>
                      <a:tailEnd type="none" w="med" len="med"/>
                    </a:lnT>
                    <a:lnB w="3175" cap="flat" cmpd="sng" algn="ctr">
                      <a:solidFill>
                        <a:srgbClr val="82B6C0"/>
                      </a:solidFill>
                      <a:prstDash val="solid"/>
                      <a:round/>
                      <a:headEnd type="none" w="med" len="med"/>
                      <a:tailEnd type="none" w="med" len="med"/>
                    </a:lnB>
                    <a:noFill/>
                  </a:tcPr>
                </a:tc>
                <a:extLst>
                  <a:ext uri="{0D108BD9-81ED-4DB2-BD59-A6C34878D82A}">
                    <a16:rowId xmlns="" xmlns:a16="http://schemas.microsoft.com/office/drawing/2014/main" val="10002"/>
                  </a:ext>
                </a:extLst>
              </a:tr>
              <a:tr h="275659">
                <a:tc>
                  <a:txBody>
                    <a:bodyPr/>
                    <a:lstStyle/>
                    <a:p>
                      <a:pPr algn="ctr"/>
                      <a:r>
                        <a:rPr lang="fr-FR" sz="700" dirty="0" smtClean="0">
                          <a:latin typeface="Marianne" pitchFamily="50" charset="0"/>
                        </a:rPr>
                        <a:t>3</a:t>
                      </a:r>
                      <a:endParaRPr lang="fr-FR" sz="700" dirty="0">
                        <a:latin typeface="Marianne" pitchFamily="50" charset="0"/>
                      </a:endParaRPr>
                    </a:p>
                  </a:txBody>
                  <a:tcPr marL="67286" marR="67286" marT="33643" marB="33643" anchor="ctr">
                    <a:lnL w="3175" cap="flat" cmpd="sng" algn="ctr">
                      <a:solidFill>
                        <a:srgbClr val="82B6C0"/>
                      </a:solidFill>
                      <a:prstDash val="solid"/>
                      <a:round/>
                      <a:headEnd type="none" w="med" len="med"/>
                      <a:tailEnd type="none" w="med" len="med"/>
                    </a:lnL>
                    <a:lnR w="3175" cap="flat" cmpd="sng" algn="ctr">
                      <a:solidFill>
                        <a:srgbClr val="82B6C0"/>
                      </a:solidFill>
                      <a:prstDash val="solid"/>
                      <a:round/>
                      <a:headEnd type="none" w="med" len="med"/>
                      <a:tailEnd type="none" w="med" len="med"/>
                    </a:lnR>
                    <a:lnT w="3175" cap="flat" cmpd="sng" algn="ctr">
                      <a:solidFill>
                        <a:srgbClr val="82B6C0"/>
                      </a:solidFill>
                      <a:prstDash val="solid"/>
                      <a:round/>
                      <a:headEnd type="none" w="med" len="med"/>
                      <a:tailEnd type="none" w="med" len="med"/>
                    </a:lnT>
                    <a:lnB w="3175" cap="flat" cmpd="sng" algn="ctr">
                      <a:solidFill>
                        <a:srgbClr val="82B6C0"/>
                      </a:solidFill>
                      <a:prstDash val="solid"/>
                      <a:round/>
                      <a:headEnd type="none" w="med" len="med"/>
                      <a:tailEnd type="none" w="med" len="med"/>
                    </a:lnB>
                    <a:solidFill>
                      <a:schemeClr val="bg1">
                        <a:lumMod val="95000"/>
                      </a:schemeClr>
                    </a:solidFill>
                  </a:tcPr>
                </a:tc>
                <a:tc>
                  <a:txBody>
                    <a:bodyPr/>
                    <a:lstStyle/>
                    <a:p>
                      <a:pPr algn="ctr" fontAlgn="ctr"/>
                      <a:r>
                        <a:rPr lang="fr-FR" sz="700" b="0" i="0" u="none" strike="noStrike" kern="1200" dirty="0">
                          <a:solidFill>
                            <a:srgbClr val="000000"/>
                          </a:solidFill>
                          <a:effectLst/>
                          <a:latin typeface="+mj-lt"/>
                          <a:ea typeface="+mn-ea"/>
                          <a:cs typeface="+mn-cs"/>
                        </a:rPr>
                        <a:t>Chauffe-eau solaire individuel (24534 gestes)</a:t>
                      </a:r>
                    </a:p>
                  </a:txBody>
                  <a:tcPr marL="6350" marR="6350" marT="6350" marB="0" anchor="ctr">
                    <a:lnL w="3175" cap="flat" cmpd="sng" algn="ctr">
                      <a:solidFill>
                        <a:srgbClr val="82B6C0"/>
                      </a:solidFill>
                      <a:prstDash val="solid"/>
                      <a:round/>
                      <a:headEnd type="none" w="med" len="med"/>
                      <a:tailEnd type="none" w="med" len="med"/>
                    </a:lnL>
                    <a:lnR w="3175" cap="flat" cmpd="sng" algn="ctr">
                      <a:solidFill>
                        <a:srgbClr val="82B6C0"/>
                      </a:solidFill>
                      <a:prstDash val="solid"/>
                      <a:round/>
                      <a:headEnd type="none" w="med" len="med"/>
                      <a:tailEnd type="none" w="med" len="med"/>
                    </a:lnR>
                    <a:lnT w="3175" cap="flat" cmpd="sng" algn="ctr">
                      <a:solidFill>
                        <a:srgbClr val="82B6C0"/>
                      </a:solidFill>
                      <a:prstDash val="solid"/>
                      <a:round/>
                      <a:headEnd type="none" w="med" len="med"/>
                      <a:tailEnd type="none" w="med" len="med"/>
                    </a:lnT>
                    <a:lnB w="3175" cap="flat" cmpd="sng" algn="ctr">
                      <a:solidFill>
                        <a:srgbClr val="82B6C0"/>
                      </a:solidFill>
                      <a:prstDash val="solid"/>
                      <a:round/>
                      <a:headEnd type="none" w="med" len="med"/>
                      <a:tailEnd type="none" w="med" len="med"/>
                    </a:lnB>
                    <a:noFill/>
                  </a:tcPr>
                </a:tc>
                <a:tc>
                  <a:txBody>
                    <a:bodyPr/>
                    <a:lstStyle/>
                    <a:p>
                      <a:pPr algn="ctr" fontAlgn="ctr"/>
                      <a:r>
                        <a:rPr lang="fr-FR" sz="700" b="0" i="0" u="none" strike="noStrike" kern="1200">
                          <a:solidFill>
                            <a:srgbClr val="000000"/>
                          </a:solidFill>
                          <a:effectLst/>
                          <a:latin typeface="+mj-lt"/>
                          <a:ea typeface="+mn-ea"/>
                          <a:cs typeface="+mn-cs"/>
                        </a:rPr>
                        <a:t>Remplacement des fenêtres ou porte-fenêtres (6302 gestes)</a:t>
                      </a:r>
                    </a:p>
                  </a:txBody>
                  <a:tcPr marL="6350" marR="6350" marT="6350" marB="0" anchor="ctr">
                    <a:lnL w="3175" cap="flat" cmpd="sng" algn="ctr">
                      <a:solidFill>
                        <a:srgbClr val="82B6C0"/>
                      </a:solidFill>
                      <a:prstDash val="solid"/>
                      <a:round/>
                      <a:headEnd type="none" w="med" len="med"/>
                      <a:tailEnd type="none" w="med" len="med"/>
                    </a:lnL>
                    <a:lnR w="3175" cap="flat" cmpd="sng" algn="ctr">
                      <a:solidFill>
                        <a:srgbClr val="82B6C0"/>
                      </a:solidFill>
                      <a:prstDash val="solid"/>
                      <a:round/>
                      <a:headEnd type="none" w="med" len="med"/>
                      <a:tailEnd type="none" w="med" len="med"/>
                    </a:lnR>
                    <a:lnT w="3175" cap="flat" cmpd="sng" algn="ctr">
                      <a:solidFill>
                        <a:srgbClr val="82B6C0"/>
                      </a:solidFill>
                      <a:prstDash val="solid"/>
                      <a:round/>
                      <a:headEnd type="none" w="med" len="med"/>
                      <a:tailEnd type="none" w="med" len="med"/>
                    </a:lnT>
                    <a:lnB w="3175" cap="flat" cmpd="sng" algn="ctr">
                      <a:solidFill>
                        <a:srgbClr val="82B6C0"/>
                      </a:solidFill>
                      <a:prstDash val="solid"/>
                      <a:round/>
                      <a:headEnd type="none" w="med" len="med"/>
                      <a:tailEnd type="none" w="med" len="med"/>
                    </a:lnB>
                    <a:noFill/>
                  </a:tcPr>
                </a:tc>
                <a:tc>
                  <a:txBody>
                    <a:bodyPr/>
                    <a:lstStyle/>
                    <a:p>
                      <a:pPr algn="ctr" fontAlgn="ctr"/>
                      <a:r>
                        <a:rPr lang="fr-FR" sz="700" b="0" i="0" u="none" strike="noStrike" kern="1200">
                          <a:solidFill>
                            <a:srgbClr val="000000"/>
                          </a:solidFill>
                          <a:effectLst/>
                          <a:latin typeface="+mj-lt"/>
                          <a:ea typeface="+mn-ea"/>
                          <a:cs typeface="+mn-cs"/>
                        </a:rPr>
                        <a:t>Remplacement des fenêtres ou porte-fenêtres (10007 gestes)</a:t>
                      </a:r>
                    </a:p>
                  </a:txBody>
                  <a:tcPr marL="6350" marR="6350" marT="6350" marB="0" anchor="ctr">
                    <a:lnL w="3175" cap="flat" cmpd="sng" algn="ctr">
                      <a:solidFill>
                        <a:srgbClr val="82B6C0"/>
                      </a:solidFill>
                      <a:prstDash val="solid"/>
                      <a:round/>
                      <a:headEnd type="none" w="med" len="med"/>
                      <a:tailEnd type="none" w="med" len="med"/>
                    </a:lnL>
                    <a:lnR w="3175" cap="flat" cmpd="sng" algn="ctr">
                      <a:solidFill>
                        <a:srgbClr val="82B6C0"/>
                      </a:solidFill>
                      <a:prstDash val="solid"/>
                      <a:round/>
                      <a:headEnd type="none" w="med" len="med"/>
                      <a:tailEnd type="none" w="med" len="med"/>
                    </a:lnR>
                    <a:lnT w="3175" cap="flat" cmpd="sng" algn="ctr">
                      <a:solidFill>
                        <a:srgbClr val="82B6C0"/>
                      </a:solidFill>
                      <a:prstDash val="solid"/>
                      <a:round/>
                      <a:headEnd type="none" w="med" len="med"/>
                      <a:tailEnd type="none" w="med" len="med"/>
                    </a:lnT>
                    <a:lnB w="3175" cap="flat" cmpd="sng" algn="ctr">
                      <a:solidFill>
                        <a:srgbClr val="82B6C0"/>
                      </a:solidFill>
                      <a:prstDash val="solid"/>
                      <a:round/>
                      <a:headEnd type="none" w="med" len="med"/>
                      <a:tailEnd type="none" w="med" len="med"/>
                    </a:lnB>
                    <a:noFill/>
                  </a:tcPr>
                </a:tc>
                <a:tc>
                  <a:txBody>
                    <a:bodyPr/>
                    <a:lstStyle/>
                    <a:p>
                      <a:pPr algn="ctr" fontAlgn="ctr"/>
                      <a:r>
                        <a:rPr lang="fr-FR" sz="700" b="0" i="0" u="none" strike="noStrike" kern="1200" dirty="0">
                          <a:solidFill>
                            <a:srgbClr val="000000"/>
                          </a:solidFill>
                          <a:effectLst/>
                          <a:latin typeface="+mj-lt"/>
                          <a:ea typeface="+mn-ea"/>
                          <a:cs typeface="+mn-cs"/>
                        </a:rPr>
                        <a:t>Isolation des murs par l'intérieur (1494 gestes)</a:t>
                      </a:r>
                    </a:p>
                  </a:txBody>
                  <a:tcPr marL="6350" marR="6350" marT="6350" marB="0" anchor="ctr">
                    <a:lnL w="3175" cap="flat" cmpd="sng" algn="ctr">
                      <a:solidFill>
                        <a:srgbClr val="82B6C0"/>
                      </a:solidFill>
                      <a:prstDash val="solid"/>
                      <a:round/>
                      <a:headEnd type="none" w="med" len="med"/>
                      <a:tailEnd type="none" w="med" len="med"/>
                    </a:lnL>
                    <a:lnR w="3175" cap="flat" cmpd="sng" algn="ctr">
                      <a:solidFill>
                        <a:srgbClr val="82B6C0"/>
                      </a:solidFill>
                      <a:prstDash val="solid"/>
                      <a:round/>
                      <a:headEnd type="none" w="med" len="med"/>
                      <a:tailEnd type="none" w="med" len="med"/>
                    </a:lnR>
                    <a:lnT w="3175" cap="flat" cmpd="sng" algn="ctr">
                      <a:solidFill>
                        <a:srgbClr val="82B6C0"/>
                      </a:solidFill>
                      <a:prstDash val="solid"/>
                      <a:round/>
                      <a:headEnd type="none" w="med" len="med"/>
                      <a:tailEnd type="none" w="med" len="med"/>
                    </a:lnT>
                    <a:lnB w="3175" cap="flat" cmpd="sng" algn="ctr">
                      <a:solidFill>
                        <a:srgbClr val="82B6C0"/>
                      </a:solidFill>
                      <a:prstDash val="solid"/>
                      <a:round/>
                      <a:headEnd type="none" w="med" len="med"/>
                      <a:tailEnd type="none" w="med" len="med"/>
                    </a:lnB>
                    <a:noFill/>
                  </a:tcPr>
                </a:tc>
                <a:extLst>
                  <a:ext uri="{0D108BD9-81ED-4DB2-BD59-A6C34878D82A}">
                    <a16:rowId xmlns="" xmlns:a16="http://schemas.microsoft.com/office/drawing/2014/main" val="10003"/>
                  </a:ext>
                </a:extLst>
              </a:tr>
            </a:tbl>
          </a:graphicData>
        </a:graphic>
      </p:graphicFrame>
      <p:graphicFrame>
        <p:nvGraphicFramePr>
          <p:cNvPr id="29" name="Tableau 28"/>
          <p:cNvGraphicFramePr>
            <a:graphicFrameLocks noGrp="1"/>
          </p:cNvGraphicFramePr>
          <p:nvPr>
            <p:extLst>
              <p:ext uri="{D42A27DB-BD31-4B8C-83A1-F6EECF244321}">
                <p14:modId xmlns:p14="http://schemas.microsoft.com/office/powerpoint/2010/main" val="2134778415"/>
              </p:ext>
            </p:extLst>
          </p:nvPr>
        </p:nvGraphicFramePr>
        <p:xfrm>
          <a:off x="4387854" y="3380965"/>
          <a:ext cx="4390779" cy="1152128"/>
        </p:xfrm>
        <a:graphic>
          <a:graphicData uri="http://schemas.openxmlformats.org/drawingml/2006/table">
            <a:tbl>
              <a:tblPr firstRow="1" bandRow="1">
                <a:tableStyleId>{5C22544A-7EE6-4342-B048-85BDC9FD1C3A}</a:tableStyleId>
              </a:tblPr>
              <a:tblGrid>
                <a:gridCol w="363057">
                  <a:extLst>
                    <a:ext uri="{9D8B030D-6E8A-4147-A177-3AD203B41FA5}">
                      <a16:colId xmlns="" xmlns:a16="http://schemas.microsoft.com/office/drawing/2014/main" val="20000"/>
                    </a:ext>
                  </a:extLst>
                </a:gridCol>
                <a:gridCol w="1053324">
                  <a:extLst>
                    <a:ext uri="{9D8B030D-6E8A-4147-A177-3AD203B41FA5}">
                      <a16:colId xmlns="" xmlns:a16="http://schemas.microsoft.com/office/drawing/2014/main" val="20001"/>
                    </a:ext>
                  </a:extLst>
                </a:gridCol>
                <a:gridCol w="917561">
                  <a:extLst>
                    <a:ext uri="{9D8B030D-6E8A-4147-A177-3AD203B41FA5}">
                      <a16:colId xmlns="" xmlns:a16="http://schemas.microsoft.com/office/drawing/2014/main" val="20002"/>
                    </a:ext>
                  </a:extLst>
                </a:gridCol>
                <a:gridCol w="1020584">
                  <a:extLst>
                    <a:ext uri="{9D8B030D-6E8A-4147-A177-3AD203B41FA5}">
                      <a16:colId xmlns="" xmlns:a16="http://schemas.microsoft.com/office/drawing/2014/main" val="20003"/>
                    </a:ext>
                  </a:extLst>
                </a:gridCol>
                <a:gridCol w="1036253">
                  <a:extLst>
                    <a:ext uri="{9D8B030D-6E8A-4147-A177-3AD203B41FA5}">
                      <a16:colId xmlns="" xmlns:a16="http://schemas.microsoft.com/office/drawing/2014/main" val="20004"/>
                    </a:ext>
                  </a:extLst>
                </a:gridCol>
              </a:tblGrid>
              <a:tr h="154852">
                <a:tc>
                  <a:txBody>
                    <a:bodyPr/>
                    <a:lstStyle/>
                    <a:p>
                      <a:endParaRPr lang="fr-FR" sz="700" dirty="0">
                        <a:latin typeface="Marianne" pitchFamily="50" charset="0"/>
                      </a:endParaRPr>
                    </a:p>
                  </a:txBody>
                  <a:tcPr marL="67286" marR="67286" marT="33643" marB="33643">
                    <a:lnB w="3175" cap="flat" cmpd="sng" algn="ctr">
                      <a:solidFill>
                        <a:srgbClr val="82B6C0"/>
                      </a:solidFill>
                      <a:prstDash val="solid"/>
                      <a:round/>
                      <a:headEnd type="none" w="med" len="med"/>
                      <a:tailEnd type="none" w="med" len="med"/>
                    </a:lnB>
                    <a:noFill/>
                  </a:tcPr>
                </a:tc>
                <a:tc>
                  <a:txBody>
                    <a:bodyPr/>
                    <a:lstStyle/>
                    <a:p>
                      <a:pPr algn="ctr"/>
                      <a:r>
                        <a:rPr lang="fr-FR" sz="700" dirty="0" smtClean="0">
                          <a:solidFill>
                            <a:schemeClr val="tx1"/>
                          </a:solidFill>
                          <a:latin typeface="Marianne" pitchFamily="50" charset="0"/>
                        </a:rPr>
                        <a:t>Très modestes</a:t>
                      </a:r>
                      <a:endParaRPr lang="fr-FR" sz="700" dirty="0">
                        <a:solidFill>
                          <a:schemeClr val="tx1"/>
                        </a:solidFill>
                        <a:latin typeface="Marianne" pitchFamily="50" charset="0"/>
                      </a:endParaRPr>
                    </a:p>
                  </a:txBody>
                  <a:tcPr marL="67286" marR="67286" marT="33643" marB="33643">
                    <a:lnB w="3175" cap="flat" cmpd="sng" algn="ctr">
                      <a:solidFill>
                        <a:srgbClr val="82B6C0"/>
                      </a:solidFill>
                      <a:prstDash val="solid"/>
                      <a:round/>
                      <a:headEnd type="none" w="med" len="med"/>
                      <a:tailEnd type="none" w="med" len="med"/>
                    </a:lnB>
                    <a:solidFill>
                      <a:srgbClr val="0070C0"/>
                    </a:solidFill>
                  </a:tcPr>
                </a:tc>
                <a:tc>
                  <a:txBody>
                    <a:bodyPr/>
                    <a:lstStyle/>
                    <a:p>
                      <a:pPr algn="ctr"/>
                      <a:r>
                        <a:rPr lang="fr-FR" sz="700" dirty="0" smtClean="0">
                          <a:solidFill>
                            <a:schemeClr val="tx1"/>
                          </a:solidFill>
                          <a:latin typeface="Marianne" pitchFamily="50" charset="0"/>
                        </a:rPr>
                        <a:t>Modestes</a:t>
                      </a:r>
                      <a:endParaRPr lang="fr-FR" sz="700" dirty="0">
                        <a:solidFill>
                          <a:schemeClr val="tx1"/>
                        </a:solidFill>
                        <a:latin typeface="Marianne" pitchFamily="50" charset="0"/>
                      </a:endParaRPr>
                    </a:p>
                  </a:txBody>
                  <a:tcPr marL="67286" marR="67286" marT="33643" marB="33643">
                    <a:lnB w="3175" cap="flat" cmpd="sng" algn="ctr">
                      <a:solidFill>
                        <a:srgbClr val="82B6C0"/>
                      </a:solidFill>
                      <a:prstDash val="solid"/>
                      <a:round/>
                      <a:headEnd type="none" w="med" len="med"/>
                      <a:tailEnd type="none" w="med" len="med"/>
                    </a:lnB>
                    <a:solidFill>
                      <a:schemeClr val="accent3">
                        <a:lumMod val="40000"/>
                        <a:lumOff val="60000"/>
                      </a:schemeClr>
                    </a:solidFill>
                  </a:tcPr>
                </a:tc>
                <a:tc>
                  <a:txBody>
                    <a:bodyPr/>
                    <a:lstStyle/>
                    <a:p>
                      <a:pPr algn="ctr"/>
                      <a:r>
                        <a:rPr lang="fr-FR" sz="700" dirty="0" smtClean="0">
                          <a:solidFill>
                            <a:schemeClr val="tx1"/>
                          </a:solidFill>
                          <a:latin typeface="Marianne" pitchFamily="50" charset="0"/>
                        </a:rPr>
                        <a:t>Intermédiaires</a:t>
                      </a:r>
                      <a:endParaRPr lang="fr-FR" sz="700" dirty="0">
                        <a:solidFill>
                          <a:schemeClr val="tx1"/>
                        </a:solidFill>
                        <a:latin typeface="Marianne" pitchFamily="50" charset="0"/>
                      </a:endParaRPr>
                    </a:p>
                  </a:txBody>
                  <a:tcPr marL="67286" marR="67286" marT="33643" marB="33643">
                    <a:lnB w="3175" cap="flat" cmpd="sng" algn="ctr">
                      <a:solidFill>
                        <a:srgbClr val="82B6C0"/>
                      </a:solidFill>
                      <a:prstDash val="solid"/>
                      <a:round/>
                      <a:headEnd type="none" w="med" len="med"/>
                      <a:tailEnd type="none" w="med" len="med"/>
                    </a:lnB>
                    <a:solidFill>
                      <a:srgbClr val="7F454F"/>
                    </a:solidFill>
                  </a:tcPr>
                </a:tc>
                <a:tc>
                  <a:txBody>
                    <a:bodyPr/>
                    <a:lstStyle/>
                    <a:p>
                      <a:pPr algn="ctr"/>
                      <a:r>
                        <a:rPr lang="fr-FR" sz="700" dirty="0" smtClean="0">
                          <a:solidFill>
                            <a:schemeClr val="tx1"/>
                          </a:solidFill>
                          <a:latin typeface="Marianne" pitchFamily="50" charset="0"/>
                        </a:rPr>
                        <a:t>Supérieurs</a:t>
                      </a:r>
                      <a:endParaRPr lang="fr-FR" sz="700" dirty="0">
                        <a:solidFill>
                          <a:schemeClr val="tx1"/>
                        </a:solidFill>
                        <a:latin typeface="Marianne" pitchFamily="50" charset="0"/>
                      </a:endParaRPr>
                    </a:p>
                  </a:txBody>
                  <a:tcPr marL="67286" marR="67286" marT="33643" marB="33643">
                    <a:lnB w="3175" cap="flat" cmpd="sng" algn="ctr">
                      <a:solidFill>
                        <a:srgbClr val="82B6C0"/>
                      </a:solidFill>
                      <a:prstDash val="solid"/>
                      <a:round/>
                      <a:headEnd type="none" w="med" len="med"/>
                      <a:tailEnd type="none" w="med" len="med"/>
                    </a:lnB>
                    <a:solidFill>
                      <a:srgbClr val="FD9DD6"/>
                    </a:solidFill>
                  </a:tcPr>
                </a:tc>
                <a:extLst>
                  <a:ext uri="{0D108BD9-81ED-4DB2-BD59-A6C34878D82A}">
                    <a16:rowId xmlns="" xmlns:a16="http://schemas.microsoft.com/office/drawing/2014/main" val="10000"/>
                  </a:ext>
                </a:extLst>
              </a:tr>
              <a:tr h="365333">
                <a:tc>
                  <a:txBody>
                    <a:bodyPr/>
                    <a:lstStyle/>
                    <a:p>
                      <a:pPr algn="ctr"/>
                      <a:r>
                        <a:rPr lang="fr-FR" sz="700" dirty="0" smtClean="0">
                          <a:latin typeface="Marianne" pitchFamily="50" charset="0"/>
                        </a:rPr>
                        <a:t>1</a:t>
                      </a:r>
                      <a:endParaRPr lang="fr-FR" sz="700" dirty="0">
                        <a:latin typeface="Marianne" pitchFamily="50" charset="0"/>
                      </a:endParaRPr>
                    </a:p>
                  </a:txBody>
                  <a:tcPr marL="67286" marR="67286" marT="33643" marB="33643" anchor="ctr">
                    <a:lnL w="3175" cap="flat" cmpd="sng" algn="ctr">
                      <a:solidFill>
                        <a:srgbClr val="82B6C0"/>
                      </a:solidFill>
                      <a:prstDash val="solid"/>
                      <a:round/>
                      <a:headEnd type="none" w="med" len="med"/>
                      <a:tailEnd type="none" w="med" len="med"/>
                    </a:lnL>
                    <a:lnR w="3175" cap="flat" cmpd="sng" algn="ctr">
                      <a:solidFill>
                        <a:srgbClr val="82B6C0"/>
                      </a:solidFill>
                      <a:prstDash val="solid"/>
                      <a:round/>
                      <a:headEnd type="none" w="med" len="med"/>
                      <a:tailEnd type="none" w="med" len="med"/>
                    </a:lnR>
                    <a:lnT w="3175" cap="flat" cmpd="sng" algn="ctr">
                      <a:solidFill>
                        <a:srgbClr val="82B6C0"/>
                      </a:solidFill>
                      <a:prstDash val="solid"/>
                      <a:round/>
                      <a:headEnd type="none" w="med" len="med"/>
                      <a:tailEnd type="none" w="med" len="med"/>
                    </a:lnT>
                    <a:lnB w="3175" cap="flat" cmpd="sng" algn="ctr">
                      <a:solidFill>
                        <a:srgbClr val="82B6C0"/>
                      </a:solidFill>
                      <a:prstDash val="solid"/>
                      <a:round/>
                      <a:headEnd type="none" w="med" len="med"/>
                      <a:tailEnd type="none" w="med" len="med"/>
                    </a:lnB>
                    <a:solidFill>
                      <a:schemeClr val="bg1">
                        <a:lumMod val="95000"/>
                      </a:schemeClr>
                    </a:solidFill>
                  </a:tcPr>
                </a:tc>
                <a:tc>
                  <a:txBody>
                    <a:bodyPr/>
                    <a:lstStyle/>
                    <a:p>
                      <a:pPr algn="ctr" fontAlgn="ctr"/>
                      <a:r>
                        <a:rPr lang="fr-FR" sz="700" b="0" i="0" u="none" strike="noStrike" kern="1200" dirty="0">
                          <a:solidFill>
                            <a:srgbClr val="000000"/>
                          </a:solidFill>
                          <a:effectLst/>
                          <a:latin typeface="+mj-lt"/>
                          <a:ea typeface="+mn-ea"/>
                          <a:cs typeface="+mn-cs"/>
                        </a:rPr>
                        <a:t>Pompe à chaleur air / eau (509 gestes)</a:t>
                      </a:r>
                    </a:p>
                  </a:txBody>
                  <a:tcPr marL="6350" marR="6350" marT="6350" marB="0" anchor="ctr">
                    <a:lnL w="3175" cap="flat" cmpd="sng" algn="ctr">
                      <a:solidFill>
                        <a:srgbClr val="82B6C0"/>
                      </a:solidFill>
                      <a:prstDash val="solid"/>
                      <a:round/>
                      <a:headEnd type="none" w="med" len="med"/>
                      <a:tailEnd type="none" w="med" len="med"/>
                    </a:lnL>
                    <a:lnR w="3175" cap="flat" cmpd="sng" algn="ctr">
                      <a:solidFill>
                        <a:srgbClr val="82B6C0"/>
                      </a:solidFill>
                      <a:prstDash val="solid"/>
                      <a:round/>
                      <a:headEnd type="none" w="med" len="med"/>
                      <a:tailEnd type="none" w="med" len="med"/>
                    </a:lnR>
                    <a:lnT w="3175" cap="flat" cmpd="sng" algn="ctr">
                      <a:solidFill>
                        <a:srgbClr val="82B6C0"/>
                      </a:solidFill>
                      <a:prstDash val="solid"/>
                      <a:round/>
                      <a:headEnd type="none" w="med" len="med"/>
                      <a:tailEnd type="none" w="med" len="med"/>
                    </a:lnT>
                    <a:lnB w="3175" cap="flat" cmpd="sng" algn="ctr">
                      <a:solidFill>
                        <a:srgbClr val="82B6C0"/>
                      </a:solidFill>
                      <a:prstDash val="solid"/>
                      <a:round/>
                      <a:headEnd type="none" w="med" len="med"/>
                      <a:tailEnd type="none" w="med" len="med"/>
                    </a:lnB>
                    <a:noFill/>
                  </a:tcPr>
                </a:tc>
                <a:tc>
                  <a:txBody>
                    <a:bodyPr/>
                    <a:lstStyle/>
                    <a:p>
                      <a:pPr algn="ctr" fontAlgn="ctr"/>
                      <a:r>
                        <a:rPr lang="fr-FR" sz="700" b="0" i="0" u="none" strike="noStrike" kern="1200">
                          <a:solidFill>
                            <a:srgbClr val="000000"/>
                          </a:solidFill>
                          <a:effectLst/>
                          <a:latin typeface="+mj-lt"/>
                          <a:ea typeface="+mn-ea"/>
                          <a:cs typeface="+mn-cs"/>
                        </a:rPr>
                        <a:t>Remplacement des fenêtres ou porte-fenêtres (274 gestes)</a:t>
                      </a:r>
                    </a:p>
                  </a:txBody>
                  <a:tcPr marL="6350" marR="6350" marT="6350" marB="0" anchor="ctr">
                    <a:lnL w="3175" cap="flat" cmpd="sng" algn="ctr">
                      <a:solidFill>
                        <a:srgbClr val="82B6C0"/>
                      </a:solidFill>
                      <a:prstDash val="solid"/>
                      <a:round/>
                      <a:headEnd type="none" w="med" len="med"/>
                      <a:tailEnd type="none" w="med" len="med"/>
                    </a:lnL>
                    <a:lnR w="3175" cap="flat" cmpd="sng" algn="ctr">
                      <a:solidFill>
                        <a:srgbClr val="82B6C0"/>
                      </a:solidFill>
                      <a:prstDash val="solid"/>
                      <a:round/>
                      <a:headEnd type="none" w="med" len="med"/>
                      <a:tailEnd type="none" w="med" len="med"/>
                    </a:lnR>
                    <a:lnT w="3175" cap="flat" cmpd="sng" algn="ctr">
                      <a:solidFill>
                        <a:srgbClr val="82B6C0"/>
                      </a:solidFill>
                      <a:prstDash val="solid"/>
                      <a:round/>
                      <a:headEnd type="none" w="med" len="med"/>
                      <a:tailEnd type="none" w="med" len="med"/>
                    </a:lnT>
                    <a:lnB w="3175" cap="flat" cmpd="sng" algn="ctr">
                      <a:solidFill>
                        <a:srgbClr val="82B6C0"/>
                      </a:solidFill>
                      <a:prstDash val="solid"/>
                      <a:round/>
                      <a:headEnd type="none" w="med" len="med"/>
                      <a:tailEnd type="none" w="med" len="med"/>
                    </a:lnB>
                    <a:noFill/>
                  </a:tcPr>
                </a:tc>
                <a:tc>
                  <a:txBody>
                    <a:bodyPr/>
                    <a:lstStyle/>
                    <a:p>
                      <a:pPr algn="ctr" fontAlgn="ctr"/>
                      <a:r>
                        <a:rPr lang="fr-FR" sz="700" b="0" i="0" u="none" strike="noStrike" kern="1200">
                          <a:solidFill>
                            <a:srgbClr val="000000"/>
                          </a:solidFill>
                          <a:effectLst/>
                          <a:latin typeface="+mj-lt"/>
                          <a:ea typeface="+mn-ea"/>
                          <a:cs typeface="+mn-cs"/>
                        </a:rPr>
                        <a:t>Remplacement des fenêtres ou porte-fenêtres (555 gestes)</a:t>
                      </a:r>
                    </a:p>
                  </a:txBody>
                  <a:tcPr marL="6350" marR="6350" marT="6350" marB="0" anchor="ctr">
                    <a:lnL w="3175" cap="flat" cmpd="sng" algn="ctr">
                      <a:solidFill>
                        <a:srgbClr val="82B6C0"/>
                      </a:solidFill>
                      <a:prstDash val="solid"/>
                      <a:round/>
                      <a:headEnd type="none" w="med" len="med"/>
                      <a:tailEnd type="none" w="med" len="med"/>
                    </a:lnL>
                    <a:lnR w="3175" cap="flat" cmpd="sng" algn="ctr">
                      <a:solidFill>
                        <a:srgbClr val="82B6C0"/>
                      </a:solidFill>
                      <a:prstDash val="solid"/>
                      <a:round/>
                      <a:headEnd type="none" w="med" len="med"/>
                      <a:tailEnd type="none" w="med" len="med"/>
                    </a:lnR>
                    <a:lnT w="3175" cap="flat" cmpd="sng" algn="ctr">
                      <a:solidFill>
                        <a:srgbClr val="82B6C0"/>
                      </a:solidFill>
                      <a:prstDash val="solid"/>
                      <a:round/>
                      <a:headEnd type="none" w="med" len="med"/>
                      <a:tailEnd type="none" w="med" len="med"/>
                    </a:lnT>
                    <a:lnB w="3175" cap="flat" cmpd="sng" algn="ctr">
                      <a:solidFill>
                        <a:srgbClr val="82B6C0"/>
                      </a:solidFill>
                      <a:prstDash val="solid"/>
                      <a:round/>
                      <a:headEnd type="none" w="med" len="med"/>
                      <a:tailEnd type="none" w="med" len="med"/>
                    </a:lnB>
                    <a:noFill/>
                  </a:tcPr>
                </a:tc>
                <a:tc>
                  <a:txBody>
                    <a:bodyPr/>
                    <a:lstStyle/>
                    <a:p>
                      <a:pPr algn="ctr" fontAlgn="ctr"/>
                      <a:r>
                        <a:rPr lang="fr-FR" sz="700" b="0" i="0" u="none" strike="noStrike" kern="1200">
                          <a:solidFill>
                            <a:srgbClr val="000000"/>
                          </a:solidFill>
                          <a:effectLst/>
                          <a:latin typeface="+mj-lt"/>
                          <a:ea typeface="+mn-ea"/>
                          <a:cs typeface="+mn-cs"/>
                        </a:rPr>
                        <a:t>Isolation des murs par l'extérieur (269 gestes)</a:t>
                      </a:r>
                    </a:p>
                  </a:txBody>
                  <a:tcPr marL="6350" marR="6350" marT="6350" marB="0" anchor="ctr">
                    <a:lnL w="3175" cap="flat" cmpd="sng" algn="ctr">
                      <a:solidFill>
                        <a:srgbClr val="82B6C0"/>
                      </a:solidFill>
                      <a:prstDash val="solid"/>
                      <a:round/>
                      <a:headEnd type="none" w="med" len="med"/>
                      <a:tailEnd type="none" w="med" len="med"/>
                    </a:lnL>
                    <a:lnR w="3175" cap="flat" cmpd="sng" algn="ctr">
                      <a:solidFill>
                        <a:srgbClr val="82B6C0"/>
                      </a:solidFill>
                      <a:prstDash val="solid"/>
                      <a:round/>
                      <a:headEnd type="none" w="med" len="med"/>
                      <a:tailEnd type="none" w="med" len="med"/>
                    </a:lnR>
                    <a:lnT w="3175" cap="flat" cmpd="sng" algn="ctr">
                      <a:solidFill>
                        <a:srgbClr val="82B6C0"/>
                      </a:solidFill>
                      <a:prstDash val="solid"/>
                      <a:round/>
                      <a:headEnd type="none" w="med" len="med"/>
                      <a:tailEnd type="none" w="med" len="med"/>
                    </a:lnT>
                    <a:lnB w="3175" cap="flat" cmpd="sng" algn="ctr">
                      <a:solidFill>
                        <a:srgbClr val="82B6C0"/>
                      </a:solidFill>
                      <a:prstDash val="solid"/>
                      <a:round/>
                      <a:headEnd type="none" w="med" len="med"/>
                      <a:tailEnd type="none" w="med" len="med"/>
                    </a:lnB>
                    <a:noFill/>
                  </a:tcPr>
                </a:tc>
                <a:extLst>
                  <a:ext uri="{0D108BD9-81ED-4DB2-BD59-A6C34878D82A}">
                    <a16:rowId xmlns="" xmlns:a16="http://schemas.microsoft.com/office/drawing/2014/main" val="10001"/>
                  </a:ext>
                </a:extLst>
              </a:tr>
              <a:tr h="273497">
                <a:tc>
                  <a:txBody>
                    <a:bodyPr/>
                    <a:lstStyle/>
                    <a:p>
                      <a:pPr algn="ctr"/>
                      <a:r>
                        <a:rPr lang="fr-FR" sz="700" dirty="0" smtClean="0">
                          <a:latin typeface="Marianne" pitchFamily="50" charset="0"/>
                        </a:rPr>
                        <a:t>2</a:t>
                      </a:r>
                      <a:endParaRPr lang="fr-FR" sz="700" dirty="0">
                        <a:latin typeface="Marianne" pitchFamily="50" charset="0"/>
                      </a:endParaRPr>
                    </a:p>
                  </a:txBody>
                  <a:tcPr marL="67286" marR="67286" marT="33643" marB="33643" anchor="ctr">
                    <a:lnL w="3175" cap="flat" cmpd="sng" algn="ctr">
                      <a:solidFill>
                        <a:srgbClr val="82B6C0"/>
                      </a:solidFill>
                      <a:prstDash val="solid"/>
                      <a:round/>
                      <a:headEnd type="none" w="med" len="med"/>
                      <a:tailEnd type="none" w="med" len="med"/>
                    </a:lnL>
                    <a:lnR w="3175" cap="flat" cmpd="sng" algn="ctr">
                      <a:solidFill>
                        <a:srgbClr val="82B6C0"/>
                      </a:solidFill>
                      <a:prstDash val="solid"/>
                      <a:round/>
                      <a:headEnd type="none" w="med" len="med"/>
                      <a:tailEnd type="none" w="med" len="med"/>
                    </a:lnR>
                    <a:lnT w="3175" cap="flat" cmpd="sng" algn="ctr">
                      <a:solidFill>
                        <a:srgbClr val="82B6C0"/>
                      </a:solidFill>
                      <a:prstDash val="solid"/>
                      <a:round/>
                      <a:headEnd type="none" w="med" len="med"/>
                      <a:tailEnd type="none" w="med" len="med"/>
                    </a:lnT>
                    <a:lnB w="3175" cap="flat" cmpd="sng" algn="ctr">
                      <a:solidFill>
                        <a:srgbClr val="82B6C0"/>
                      </a:solidFill>
                      <a:prstDash val="solid"/>
                      <a:round/>
                      <a:headEnd type="none" w="med" len="med"/>
                      <a:tailEnd type="none" w="med" len="med"/>
                    </a:lnB>
                    <a:solidFill>
                      <a:schemeClr val="bg1">
                        <a:lumMod val="95000"/>
                      </a:schemeClr>
                    </a:solidFill>
                  </a:tcPr>
                </a:tc>
                <a:tc>
                  <a:txBody>
                    <a:bodyPr/>
                    <a:lstStyle/>
                    <a:p>
                      <a:pPr algn="ctr" fontAlgn="ctr"/>
                      <a:r>
                        <a:rPr lang="fr-FR" sz="700" b="0" i="0" u="none" strike="noStrike" kern="1200">
                          <a:solidFill>
                            <a:srgbClr val="000000"/>
                          </a:solidFill>
                          <a:effectLst/>
                          <a:latin typeface="+mj-lt"/>
                          <a:ea typeface="+mn-ea"/>
                          <a:cs typeface="+mn-cs"/>
                        </a:rPr>
                        <a:t>Remplacement des fenêtres ou porte-fenêtres (472 gestes)</a:t>
                      </a:r>
                    </a:p>
                  </a:txBody>
                  <a:tcPr marL="6350" marR="6350" marT="6350" marB="0" anchor="ctr">
                    <a:lnL w="3175" cap="flat" cmpd="sng" algn="ctr">
                      <a:solidFill>
                        <a:srgbClr val="82B6C0"/>
                      </a:solidFill>
                      <a:prstDash val="solid"/>
                      <a:round/>
                      <a:headEnd type="none" w="med" len="med"/>
                      <a:tailEnd type="none" w="med" len="med"/>
                    </a:lnL>
                    <a:lnR w="3175" cap="flat" cmpd="sng" algn="ctr">
                      <a:solidFill>
                        <a:srgbClr val="82B6C0"/>
                      </a:solidFill>
                      <a:prstDash val="solid"/>
                      <a:round/>
                      <a:headEnd type="none" w="med" len="med"/>
                      <a:tailEnd type="none" w="med" len="med"/>
                    </a:lnR>
                    <a:lnT w="3175" cap="flat" cmpd="sng" algn="ctr">
                      <a:solidFill>
                        <a:srgbClr val="82B6C0"/>
                      </a:solidFill>
                      <a:prstDash val="solid"/>
                      <a:round/>
                      <a:headEnd type="none" w="med" len="med"/>
                      <a:tailEnd type="none" w="med" len="med"/>
                    </a:lnT>
                    <a:lnB w="3175" cap="flat" cmpd="sng" algn="ctr">
                      <a:solidFill>
                        <a:srgbClr val="82B6C0"/>
                      </a:solidFill>
                      <a:prstDash val="solid"/>
                      <a:round/>
                      <a:headEnd type="none" w="med" len="med"/>
                      <a:tailEnd type="none" w="med" len="med"/>
                    </a:lnB>
                    <a:noFill/>
                  </a:tcPr>
                </a:tc>
                <a:tc>
                  <a:txBody>
                    <a:bodyPr/>
                    <a:lstStyle/>
                    <a:p>
                      <a:pPr algn="ctr" fontAlgn="ctr"/>
                      <a:r>
                        <a:rPr lang="fr-FR" sz="700" b="0" i="0" u="none" strike="noStrike" kern="1200" dirty="0">
                          <a:solidFill>
                            <a:srgbClr val="000000"/>
                          </a:solidFill>
                          <a:effectLst/>
                          <a:latin typeface="+mj-lt"/>
                          <a:ea typeface="+mn-ea"/>
                          <a:cs typeface="+mn-cs"/>
                        </a:rPr>
                        <a:t>Pompe à chaleur air / eau (259 gestes)</a:t>
                      </a:r>
                    </a:p>
                  </a:txBody>
                  <a:tcPr marL="6350" marR="6350" marT="6350" marB="0" anchor="ctr">
                    <a:lnL w="3175" cap="flat" cmpd="sng" algn="ctr">
                      <a:solidFill>
                        <a:srgbClr val="82B6C0"/>
                      </a:solidFill>
                      <a:prstDash val="solid"/>
                      <a:round/>
                      <a:headEnd type="none" w="med" len="med"/>
                      <a:tailEnd type="none" w="med" len="med"/>
                    </a:lnL>
                    <a:lnR w="3175" cap="flat" cmpd="sng" algn="ctr">
                      <a:solidFill>
                        <a:srgbClr val="82B6C0"/>
                      </a:solidFill>
                      <a:prstDash val="solid"/>
                      <a:round/>
                      <a:headEnd type="none" w="med" len="med"/>
                      <a:tailEnd type="none" w="med" len="med"/>
                    </a:lnR>
                    <a:lnT w="3175" cap="flat" cmpd="sng" algn="ctr">
                      <a:solidFill>
                        <a:srgbClr val="82B6C0"/>
                      </a:solidFill>
                      <a:prstDash val="solid"/>
                      <a:round/>
                      <a:headEnd type="none" w="med" len="med"/>
                      <a:tailEnd type="none" w="med" len="med"/>
                    </a:lnT>
                    <a:lnB w="3175" cap="flat" cmpd="sng" algn="ctr">
                      <a:solidFill>
                        <a:srgbClr val="82B6C0"/>
                      </a:solidFill>
                      <a:prstDash val="solid"/>
                      <a:round/>
                      <a:headEnd type="none" w="med" len="med"/>
                      <a:tailEnd type="none" w="med" len="med"/>
                    </a:lnB>
                    <a:noFill/>
                  </a:tcPr>
                </a:tc>
                <a:tc>
                  <a:txBody>
                    <a:bodyPr/>
                    <a:lstStyle/>
                    <a:p>
                      <a:pPr algn="ctr" fontAlgn="ctr"/>
                      <a:r>
                        <a:rPr lang="fr-FR" sz="700" b="0" i="0" u="none" strike="noStrike" kern="1200" dirty="0">
                          <a:solidFill>
                            <a:srgbClr val="000000"/>
                          </a:solidFill>
                          <a:effectLst/>
                          <a:latin typeface="+mj-lt"/>
                          <a:ea typeface="+mn-ea"/>
                          <a:cs typeface="+mn-cs"/>
                        </a:rPr>
                        <a:t>Pompe à chaleur air / eau (399 gestes)</a:t>
                      </a:r>
                    </a:p>
                  </a:txBody>
                  <a:tcPr marL="6350" marR="6350" marT="6350" marB="0" anchor="ctr">
                    <a:lnL w="3175" cap="flat" cmpd="sng" algn="ctr">
                      <a:solidFill>
                        <a:srgbClr val="82B6C0"/>
                      </a:solidFill>
                      <a:prstDash val="solid"/>
                      <a:round/>
                      <a:headEnd type="none" w="med" len="med"/>
                      <a:tailEnd type="none" w="med" len="med"/>
                    </a:lnL>
                    <a:lnR w="3175" cap="flat" cmpd="sng" algn="ctr">
                      <a:solidFill>
                        <a:srgbClr val="82B6C0"/>
                      </a:solidFill>
                      <a:prstDash val="solid"/>
                      <a:round/>
                      <a:headEnd type="none" w="med" len="med"/>
                      <a:tailEnd type="none" w="med" len="med"/>
                    </a:lnR>
                    <a:lnT w="3175" cap="flat" cmpd="sng" algn="ctr">
                      <a:solidFill>
                        <a:srgbClr val="82B6C0"/>
                      </a:solidFill>
                      <a:prstDash val="solid"/>
                      <a:round/>
                      <a:headEnd type="none" w="med" len="med"/>
                      <a:tailEnd type="none" w="med" len="med"/>
                    </a:lnT>
                    <a:lnB w="3175" cap="flat" cmpd="sng" algn="ctr">
                      <a:solidFill>
                        <a:srgbClr val="82B6C0"/>
                      </a:solidFill>
                      <a:prstDash val="solid"/>
                      <a:round/>
                      <a:headEnd type="none" w="med" len="med"/>
                      <a:tailEnd type="none" w="med" len="med"/>
                    </a:lnB>
                    <a:noFill/>
                  </a:tcPr>
                </a:tc>
                <a:tc>
                  <a:txBody>
                    <a:bodyPr/>
                    <a:lstStyle/>
                    <a:p>
                      <a:pPr algn="ctr" fontAlgn="ctr"/>
                      <a:r>
                        <a:rPr lang="fr-FR" sz="700" b="0" i="0" u="none" strike="noStrike" kern="1200">
                          <a:solidFill>
                            <a:srgbClr val="000000"/>
                          </a:solidFill>
                          <a:effectLst/>
                          <a:latin typeface="+mj-lt"/>
                          <a:ea typeface="+mn-ea"/>
                          <a:cs typeface="+mn-cs"/>
                        </a:rPr>
                        <a:t>Isolation de la toiture en pente - plafond de combles (168 gestes)</a:t>
                      </a:r>
                    </a:p>
                  </a:txBody>
                  <a:tcPr marL="6350" marR="6350" marT="6350" marB="0" anchor="ctr">
                    <a:lnL w="3175" cap="flat" cmpd="sng" algn="ctr">
                      <a:solidFill>
                        <a:srgbClr val="82B6C0"/>
                      </a:solidFill>
                      <a:prstDash val="solid"/>
                      <a:round/>
                      <a:headEnd type="none" w="med" len="med"/>
                      <a:tailEnd type="none" w="med" len="med"/>
                    </a:lnL>
                    <a:lnR w="3175" cap="flat" cmpd="sng" algn="ctr">
                      <a:solidFill>
                        <a:srgbClr val="82B6C0"/>
                      </a:solidFill>
                      <a:prstDash val="solid"/>
                      <a:round/>
                      <a:headEnd type="none" w="med" len="med"/>
                      <a:tailEnd type="none" w="med" len="med"/>
                    </a:lnR>
                    <a:lnT w="3175" cap="flat" cmpd="sng" algn="ctr">
                      <a:solidFill>
                        <a:srgbClr val="82B6C0"/>
                      </a:solidFill>
                      <a:prstDash val="solid"/>
                      <a:round/>
                      <a:headEnd type="none" w="med" len="med"/>
                      <a:tailEnd type="none" w="med" len="med"/>
                    </a:lnT>
                    <a:lnB w="3175" cap="flat" cmpd="sng" algn="ctr">
                      <a:solidFill>
                        <a:srgbClr val="82B6C0"/>
                      </a:solidFill>
                      <a:prstDash val="solid"/>
                      <a:round/>
                      <a:headEnd type="none" w="med" len="med"/>
                      <a:tailEnd type="none" w="med" len="med"/>
                    </a:lnB>
                    <a:noFill/>
                  </a:tcPr>
                </a:tc>
                <a:extLst>
                  <a:ext uri="{0D108BD9-81ED-4DB2-BD59-A6C34878D82A}">
                    <a16:rowId xmlns="" xmlns:a16="http://schemas.microsoft.com/office/drawing/2014/main" val="10002"/>
                  </a:ext>
                </a:extLst>
              </a:tr>
              <a:tr h="286439">
                <a:tc>
                  <a:txBody>
                    <a:bodyPr/>
                    <a:lstStyle/>
                    <a:p>
                      <a:pPr algn="ctr"/>
                      <a:r>
                        <a:rPr lang="fr-FR" sz="700" dirty="0" smtClean="0">
                          <a:latin typeface="Marianne" pitchFamily="50" charset="0"/>
                        </a:rPr>
                        <a:t>3</a:t>
                      </a:r>
                      <a:endParaRPr lang="fr-FR" sz="700" dirty="0">
                        <a:latin typeface="Marianne" pitchFamily="50" charset="0"/>
                      </a:endParaRPr>
                    </a:p>
                  </a:txBody>
                  <a:tcPr marL="67286" marR="67286" marT="33643" marB="33643" anchor="ctr">
                    <a:lnL w="3175" cap="flat" cmpd="sng" algn="ctr">
                      <a:solidFill>
                        <a:srgbClr val="82B6C0"/>
                      </a:solidFill>
                      <a:prstDash val="solid"/>
                      <a:round/>
                      <a:headEnd type="none" w="med" len="med"/>
                      <a:tailEnd type="none" w="med" len="med"/>
                    </a:lnL>
                    <a:lnR w="3175" cap="flat" cmpd="sng" algn="ctr">
                      <a:solidFill>
                        <a:srgbClr val="82B6C0"/>
                      </a:solidFill>
                      <a:prstDash val="solid"/>
                      <a:round/>
                      <a:headEnd type="none" w="med" len="med"/>
                      <a:tailEnd type="none" w="med" len="med"/>
                    </a:lnR>
                    <a:lnT w="3175" cap="flat" cmpd="sng" algn="ctr">
                      <a:solidFill>
                        <a:srgbClr val="82B6C0"/>
                      </a:solidFill>
                      <a:prstDash val="solid"/>
                      <a:round/>
                      <a:headEnd type="none" w="med" len="med"/>
                      <a:tailEnd type="none" w="med" len="med"/>
                    </a:lnT>
                    <a:lnB w="3175" cap="flat" cmpd="sng" algn="ctr">
                      <a:solidFill>
                        <a:srgbClr val="82B6C0"/>
                      </a:solidFill>
                      <a:prstDash val="solid"/>
                      <a:round/>
                      <a:headEnd type="none" w="med" len="med"/>
                      <a:tailEnd type="none" w="med" len="med"/>
                    </a:lnB>
                    <a:solidFill>
                      <a:schemeClr val="bg1">
                        <a:lumMod val="95000"/>
                      </a:schemeClr>
                    </a:solidFill>
                  </a:tcPr>
                </a:tc>
                <a:tc>
                  <a:txBody>
                    <a:bodyPr/>
                    <a:lstStyle/>
                    <a:p>
                      <a:pPr algn="ctr" fontAlgn="ctr"/>
                      <a:r>
                        <a:rPr lang="fr-FR" sz="700" b="0" i="0" u="none" strike="noStrike" kern="1200">
                          <a:solidFill>
                            <a:srgbClr val="000000"/>
                          </a:solidFill>
                          <a:effectLst/>
                          <a:latin typeface="+mj-lt"/>
                          <a:ea typeface="+mn-ea"/>
                          <a:cs typeface="+mn-cs"/>
                        </a:rPr>
                        <a:t>Poêle à granulés (406 gestes)</a:t>
                      </a:r>
                    </a:p>
                  </a:txBody>
                  <a:tcPr marL="6350" marR="6350" marT="6350" marB="0" anchor="ctr">
                    <a:lnL w="3175" cap="flat" cmpd="sng" algn="ctr">
                      <a:solidFill>
                        <a:srgbClr val="82B6C0"/>
                      </a:solidFill>
                      <a:prstDash val="solid"/>
                      <a:round/>
                      <a:headEnd type="none" w="med" len="med"/>
                      <a:tailEnd type="none" w="med" len="med"/>
                    </a:lnL>
                    <a:lnR w="3175" cap="flat" cmpd="sng" algn="ctr">
                      <a:solidFill>
                        <a:srgbClr val="82B6C0"/>
                      </a:solidFill>
                      <a:prstDash val="solid"/>
                      <a:round/>
                      <a:headEnd type="none" w="med" len="med"/>
                      <a:tailEnd type="none" w="med" len="med"/>
                    </a:lnR>
                    <a:lnT w="3175" cap="flat" cmpd="sng" algn="ctr">
                      <a:solidFill>
                        <a:srgbClr val="82B6C0"/>
                      </a:solidFill>
                      <a:prstDash val="solid"/>
                      <a:round/>
                      <a:headEnd type="none" w="med" len="med"/>
                      <a:tailEnd type="none" w="med" len="med"/>
                    </a:lnT>
                    <a:lnB w="3175" cap="flat" cmpd="sng" algn="ctr">
                      <a:solidFill>
                        <a:srgbClr val="82B6C0"/>
                      </a:solidFill>
                      <a:prstDash val="solid"/>
                      <a:round/>
                      <a:headEnd type="none" w="med" len="med"/>
                      <a:tailEnd type="none" w="med" len="med"/>
                    </a:lnB>
                    <a:noFill/>
                  </a:tcPr>
                </a:tc>
                <a:tc>
                  <a:txBody>
                    <a:bodyPr/>
                    <a:lstStyle/>
                    <a:p>
                      <a:pPr algn="ctr" fontAlgn="ctr"/>
                      <a:r>
                        <a:rPr lang="fr-FR" sz="700" b="0" i="0" u="none" strike="noStrike" kern="1200">
                          <a:solidFill>
                            <a:srgbClr val="000000"/>
                          </a:solidFill>
                          <a:effectLst/>
                          <a:latin typeface="+mj-lt"/>
                          <a:ea typeface="+mn-ea"/>
                          <a:cs typeface="+mn-cs"/>
                        </a:rPr>
                        <a:t>Poêle à granulés (249 gestes)</a:t>
                      </a:r>
                    </a:p>
                  </a:txBody>
                  <a:tcPr marL="6350" marR="6350" marT="6350" marB="0" anchor="ctr">
                    <a:lnL w="3175" cap="flat" cmpd="sng" algn="ctr">
                      <a:solidFill>
                        <a:srgbClr val="82B6C0"/>
                      </a:solidFill>
                      <a:prstDash val="solid"/>
                      <a:round/>
                      <a:headEnd type="none" w="med" len="med"/>
                      <a:tailEnd type="none" w="med" len="med"/>
                    </a:lnL>
                    <a:lnR w="3175" cap="flat" cmpd="sng" algn="ctr">
                      <a:solidFill>
                        <a:srgbClr val="82B6C0"/>
                      </a:solidFill>
                      <a:prstDash val="solid"/>
                      <a:round/>
                      <a:headEnd type="none" w="med" len="med"/>
                      <a:tailEnd type="none" w="med" len="med"/>
                    </a:lnR>
                    <a:lnT w="3175" cap="flat" cmpd="sng" algn="ctr">
                      <a:solidFill>
                        <a:srgbClr val="82B6C0"/>
                      </a:solidFill>
                      <a:prstDash val="solid"/>
                      <a:round/>
                      <a:headEnd type="none" w="med" len="med"/>
                      <a:tailEnd type="none" w="med" len="med"/>
                    </a:lnT>
                    <a:lnB w="3175" cap="flat" cmpd="sng" algn="ctr">
                      <a:solidFill>
                        <a:srgbClr val="82B6C0"/>
                      </a:solidFill>
                      <a:prstDash val="solid"/>
                      <a:round/>
                      <a:headEnd type="none" w="med" len="med"/>
                      <a:tailEnd type="none" w="med" len="med"/>
                    </a:lnB>
                    <a:noFill/>
                  </a:tcPr>
                </a:tc>
                <a:tc>
                  <a:txBody>
                    <a:bodyPr/>
                    <a:lstStyle/>
                    <a:p>
                      <a:pPr algn="ctr" fontAlgn="ctr"/>
                      <a:r>
                        <a:rPr lang="fr-FR" sz="700" b="0" i="0" u="none" strike="noStrike" kern="1200" dirty="0">
                          <a:solidFill>
                            <a:srgbClr val="000000"/>
                          </a:solidFill>
                          <a:effectLst/>
                          <a:latin typeface="+mj-lt"/>
                          <a:ea typeface="+mn-ea"/>
                          <a:cs typeface="+mn-cs"/>
                        </a:rPr>
                        <a:t>Poêle à granulés (387 gestes)</a:t>
                      </a:r>
                    </a:p>
                  </a:txBody>
                  <a:tcPr marL="6350" marR="6350" marT="6350" marB="0" anchor="ctr">
                    <a:lnL w="3175" cap="flat" cmpd="sng" algn="ctr">
                      <a:solidFill>
                        <a:srgbClr val="82B6C0"/>
                      </a:solidFill>
                      <a:prstDash val="solid"/>
                      <a:round/>
                      <a:headEnd type="none" w="med" len="med"/>
                      <a:tailEnd type="none" w="med" len="med"/>
                    </a:lnL>
                    <a:lnR w="3175" cap="flat" cmpd="sng" algn="ctr">
                      <a:solidFill>
                        <a:srgbClr val="82B6C0"/>
                      </a:solidFill>
                      <a:prstDash val="solid"/>
                      <a:round/>
                      <a:headEnd type="none" w="med" len="med"/>
                      <a:tailEnd type="none" w="med" len="med"/>
                    </a:lnR>
                    <a:lnT w="3175" cap="flat" cmpd="sng" algn="ctr">
                      <a:solidFill>
                        <a:srgbClr val="82B6C0"/>
                      </a:solidFill>
                      <a:prstDash val="solid"/>
                      <a:round/>
                      <a:headEnd type="none" w="med" len="med"/>
                      <a:tailEnd type="none" w="med" len="med"/>
                    </a:lnT>
                    <a:lnB w="3175" cap="flat" cmpd="sng" algn="ctr">
                      <a:solidFill>
                        <a:srgbClr val="82B6C0"/>
                      </a:solidFill>
                      <a:prstDash val="solid"/>
                      <a:round/>
                      <a:headEnd type="none" w="med" len="med"/>
                      <a:tailEnd type="none" w="med" len="med"/>
                    </a:lnB>
                    <a:noFill/>
                  </a:tcPr>
                </a:tc>
                <a:tc>
                  <a:txBody>
                    <a:bodyPr/>
                    <a:lstStyle/>
                    <a:p>
                      <a:pPr algn="ctr" fontAlgn="ctr"/>
                      <a:r>
                        <a:rPr lang="fr-FR" sz="700" b="0" i="0" u="none" strike="noStrike" kern="1200" dirty="0">
                          <a:solidFill>
                            <a:srgbClr val="000000"/>
                          </a:solidFill>
                          <a:effectLst/>
                          <a:latin typeface="+mj-lt"/>
                          <a:ea typeface="+mn-ea"/>
                          <a:cs typeface="+mn-cs"/>
                        </a:rPr>
                        <a:t>Isolation des murs par l'intérieur (139 gestes)</a:t>
                      </a:r>
                    </a:p>
                  </a:txBody>
                  <a:tcPr marL="6350" marR="6350" marT="6350" marB="0" anchor="ctr">
                    <a:lnL w="3175" cap="flat" cmpd="sng" algn="ctr">
                      <a:solidFill>
                        <a:srgbClr val="82B6C0"/>
                      </a:solidFill>
                      <a:prstDash val="solid"/>
                      <a:round/>
                      <a:headEnd type="none" w="med" len="med"/>
                      <a:tailEnd type="none" w="med" len="med"/>
                    </a:lnL>
                    <a:lnR w="3175" cap="flat" cmpd="sng" algn="ctr">
                      <a:solidFill>
                        <a:srgbClr val="82B6C0"/>
                      </a:solidFill>
                      <a:prstDash val="solid"/>
                      <a:round/>
                      <a:headEnd type="none" w="med" len="med"/>
                      <a:tailEnd type="none" w="med" len="med"/>
                    </a:lnR>
                    <a:lnT w="3175" cap="flat" cmpd="sng" algn="ctr">
                      <a:solidFill>
                        <a:srgbClr val="82B6C0"/>
                      </a:solidFill>
                      <a:prstDash val="solid"/>
                      <a:round/>
                      <a:headEnd type="none" w="med" len="med"/>
                      <a:tailEnd type="none" w="med" len="med"/>
                    </a:lnT>
                    <a:lnB w="3175" cap="flat" cmpd="sng" algn="ctr">
                      <a:solidFill>
                        <a:srgbClr val="82B6C0"/>
                      </a:solidFill>
                      <a:prstDash val="solid"/>
                      <a:round/>
                      <a:headEnd type="none" w="med" len="med"/>
                      <a:tailEnd type="none" w="med" len="med"/>
                    </a:lnB>
                    <a:noFill/>
                  </a:tcPr>
                </a:tc>
                <a:extLst>
                  <a:ext uri="{0D108BD9-81ED-4DB2-BD59-A6C34878D82A}">
                    <a16:rowId xmlns="" xmlns:a16="http://schemas.microsoft.com/office/drawing/2014/main" val="10003"/>
                  </a:ext>
                </a:extLst>
              </a:tr>
            </a:tbl>
          </a:graphicData>
        </a:graphic>
      </p:graphicFrame>
      <p:sp>
        <p:nvSpPr>
          <p:cNvPr id="30" name="ZoneTexte 29"/>
          <p:cNvSpPr txBox="1"/>
          <p:nvPr/>
        </p:nvSpPr>
        <p:spPr>
          <a:xfrm>
            <a:off x="4281611" y="1537143"/>
            <a:ext cx="4078339" cy="215444"/>
          </a:xfrm>
          <a:prstGeom prst="rect">
            <a:avLst/>
          </a:prstGeom>
          <a:noFill/>
        </p:spPr>
        <p:txBody>
          <a:bodyPr wrap="square" rtlCol="0">
            <a:spAutoFit/>
          </a:bodyPr>
          <a:lstStyle/>
          <a:p>
            <a:pPr marL="171450" indent="-171450">
              <a:buFont typeface="Wingdings" panose="05000000000000000000" pitchFamily="2" charset="2"/>
              <a:buChar char="§"/>
            </a:pPr>
            <a:r>
              <a:rPr lang="" sz="800" b="1" dirty="0" smtClean="0">
                <a:latin typeface="Marianne" pitchFamily="50" charset="0"/>
              </a:rPr>
              <a:t>Proprietaires occupants</a:t>
            </a:r>
            <a:endParaRPr lang="fr-FR" sz="800" b="1" dirty="0">
              <a:latin typeface="Marianne" pitchFamily="50" charset="0"/>
            </a:endParaRPr>
          </a:p>
        </p:txBody>
      </p:sp>
      <p:sp>
        <p:nvSpPr>
          <p:cNvPr id="31" name="ZoneTexte 30"/>
          <p:cNvSpPr txBox="1"/>
          <p:nvPr/>
        </p:nvSpPr>
        <p:spPr>
          <a:xfrm>
            <a:off x="4281611" y="3165521"/>
            <a:ext cx="4078339" cy="215444"/>
          </a:xfrm>
          <a:prstGeom prst="rect">
            <a:avLst/>
          </a:prstGeom>
          <a:noFill/>
        </p:spPr>
        <p:txBody>
          <a:bodyPr wrap="square" rtlCol="0">
            <a:spAutoFit/>
          </a:bodyPr>
          <a:lstStyle/>
          <a:p>
            <a:pPr marL="171450" indent="-171450">
              <a:buFont typeface="Wingdings" panose="05000000000000000000" pitchFamily="2" charset="2"/>
              <a:buChar char="§"/>
            </a:pPr>
            <a:r>
              <a:rPr lang="" sz="800" b="1" dirty="0" smtClean="0">
                <a:latin typeface="Marianne" pitchFamily="50" charset="0"/>
              </a:rPr>
              <a:t>Proprietaires bailleurs</a:t>
            </a:r>
            <a:endParaRPr lang="fr-FR" sz="800" b="1" dirty="0">
              <a:latin typeface="Marianne" pitchFamily="50" charset="0"/>
            </a:endParaRPr>
          </a:p>
        </p:txBody>
      </p:sp>
      <p:sp>
        <p:nvSpPr>
          <p:cNvPr id="32" name="ZoneTexte 31"/>
          <p:cNvSpPr txBox="1"/>
          <p:nvPr/>
        </p:nvSpPr>
        <p:spPr>
          <a:xfrm>
            <a:off x="330978" y="3586605"/>
            <a:ext cx="3983500" cy="253916"/>
          </a:xfrm>
          <a:prstGeom prst="rect">
            <a:avLst/>
          </a:prstGeom>
          <a:noFill/>
        </p:spPr>
        <p:txBody>
          <a:bodyPr wrap="square" rtlCol="0">
            <a:spAutoFit/>
          </a:bodyPr>
          <a:lstStyle/>
          <a:p>
            <a:r>
              <a:rPr lang="fr-FR" sz="1050" b="1" dirty="0">
                <a:solidFill>
                  <a:srgbClr val="427E8A"/>
                </a:solidFill>
              </a:rPr>
              <a:t>TOP 3 des gestes de travaux parmi les </a:t>
            </a:r>
            <a:r>
              <a:rPr lang="fr-FR" sz="1050" b="1" dirty="0" smtClean="0">
                <a:solidFill>
                  <a:srgbClr val="427E8A"/>
                </a:solidFill>
              </a:rPr>
              <a:t>dossiers</a:t>
            </a:r>
            <a:r>
              <a:rPr lang="" sz="1050" b="1" dirty="0" smtClean="0">
                <a:solidFill>
                  <a:srgbClr val="427E8A"/>
                </a:solidFill>
              </a:rPr>
              <a:t> financés </a:t>
            </a:r>
            <a:endParaRPr lang="fr-FR" sz="1050" b="1" dirty="0">
              <a:solidFill>
                <a:srgbClr val="427E8A"/>
              </a:solidFill>
            </a:endParaRPr>
          </a:p>
        </p:txBody>
      </p:sp>
      <p:sp>
        <p:nvSpPr>
          <p:cNvPr id="5" name="Espace réservé du pied de page 4"/>
          <p:cNvSpPr>
            <a:spLocks noGrp="1"/>
          </p:cNvSpPr>
          <p:nvPr>
            <p:ph type="ftr" sz="quarter" idx="11"/>
          </p:nvPr>
        </p:nvSpPr>
        <p:spPr/>
        <p:txBody>
          <a:bodyPr/>
          <a:lstStyle/>
          <a:p>
            <a:r>
              <a:rPr lang="fr-FR" dirty="0" smtClean="0"/>
              <a:t>Bilan MaPrimeRénov'</a:t>
            </a:r>
            <a:endParaRPr lang="fr-FR" dirty="0"/>
          </a:p>
        </p:txBody>
      </p:sp>
      <p:grpSp>
        <p:nvGrpSpPr>
          <p:cNvPr id="33" name="Groupe 32"/>
          <p:cNvGrpSpPr/>
          <p:nvPr/>
        </p:nvGrpSpPr>
        <p:grpSpPr>
          <a:xfrm>
            <a:off x="1187624" y="150104"/>
            <a:ext cx="864096" cy="417939"/>
            <a:chOff x="1043608" y="156838"/>
            <a:chExt cx="864096" cy="417939"/>
          </a:xfrm>
        </p:grpSpPr>
        <p:sp>
          <p:nvSpPr>
            <p:cNvPr id="34" name="Rectangle 33"/>
            <p:cNvSpPr/>
            <p:nvPr/>
          </p:nvSpPr>
          <p:spPr>
            <a:xfrm>
              <a:off x="1043608" y="156838"/>
              <a:ext cx="864096" cy="417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5" name="Picture 3" descr="S:\Logos\ANAH\Logo-anah-simple\logo anah Fond blanc.jpg"/>
            <p:cNvPicPr>
              <a:picLocks noChangeAspect="1" noChangeArrowheads="1"/>
            </p:cNvPicPr>
            <p:nvPr/>
          </p:nvPicPr>
          <p:blipFill rotWithShape="1">
            <a:blip r:embed="rId3">
              <a:extLst>
                <a:ext uri="{28A0092B-C50C-407E-A947-70E740481C1C}">
                  <a14:useLocalDpi xmlns:a14="http://schemas.microsoft.com/office/drawing/2010/main" val="0"/>
                </a:ext>
              </a:extLst>
            </a:blip>
            <a:srcRect t="9482" b="8460"/>
            <a:stretch/>
          </p:blipFill>
          <p:spPr bwMode="auto">
            <a:xfrm>
              <a:off x="1187624" y="156838"/>
              <a:ext cx="576064" cy="417939"/>
            </a:xfrm>
            <a:prstGeom prst="rect">
              <a:avLst/>
            </a:prstGeom>
            <a:noFill/>
            <a:extLst>
              <a:ext uri="{909E8E84-426E-40DD-AFC4-6F175D3DCCD1}">
                <a14:hiddenFill xmlns:a14="http://schemas.microsoft.com/office/drawing/2010/main">
                  <a:solidFill>
                    <a:srgbClr val="FFFFFF"/>
                  </a:solidFill>
                </a14:hiddenFill>
              </a:ext>
            </a:extLst>
          </p:spPr>
        </p:pic>
      </p:grpSp>
      <p:pic>
        <p:nvPicPr>
          <p:cNvPr id="3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463" y="99991"/>
            <a:ext cx="527174" cy="468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ZoneTexte 37"/>
          <p:cNvSpPr txBox="1"/>
          <p:nvPr/>
        </p:nvSpPr>
        <p:spPr>
          <a:xfrm>
            <a:off x="330978" y="758515"/>
            <a:ext cx="2874238" cy="253916"/>
          </a:xfrm>
          <a:prstGeom prst="rect">
            <a:avLst/>
          </a:prstGeom>
          <a:noFill/>
        </p:spPr>
        <p:txBody>
          <a:bodyPr wrap="square" rtlCol="0">
            <a:spAutoFit/>
          </a:bodyPr>
          <a:lstStyle/>
          <a:p>
            <a:r>
              <a:rPr lang="" sz="1050" b="1" dirty="0" smtClean="0">
                <a:solidFill>
                  <a:srgbClr val="427E8A"/>
                </a:solidFill>
              </a:rPr>
              <a:t>Répartition </a:t>
            </a:r>
            <a:r>
              <a:rPr lang="" sz="1050" b="1" dirty="0">
                <a:solidFill>
                  <a:srgbClr val="427E8A"/>
                </a:solidFill>
              </a:rPr>
              <a:t>des </a:t>
            </a:r>
            <a:r>
              <a:rPr lang="" sz="1050" b="1" dirty="0" smtClean="0">
                <a:solidFill>
                  <a:srgbClr val="427E8A"/>
                </a:solidFill>
              </a:rPr>
              <a:t>travaux</a:t>
            </a:r>
            <a:endParaRPr lang="fr-FR" sz="1050" b="1" dirty="0">
              <a:solidFill>
                <a:srgbClr val="427E8A"/>
              </a:solidFill>
            </a:endParaRPr>
          </a:p>
        </p:txBody>
      </p:sp>
      <p:graphicFrame>
        <p:nvGraphicFramePr>
          <p:cNvPr id="45" name="Graphique 44"/>
          <p:cNvGraphicFramePr>
            <a:graphicFrameLocks/>
          </p:cNvGraphicFramePr>
          <p:nvPr>
            <p:extLst>
              <p:ext uri="{D42A27DB-BD31-4B8C-83A1-F6EECF244321}">
                <p14:modId xmlns:p14="http://schemas.microsoft.com/office/powerpoint/2010/main" val="1287015156"/>
              </p:ext>
            </p:extLst>
          </p:nvPr>
        </p:nvGraphicFramePr>
        <p:xfrm>
          <a:off x="58212" y="1092972"/>
          <a:ext cx="4278982" cy="252056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6" name="Graphique 45"/>
          <p:cNvGraphicFramePr>
            <a:graphicFrameLocks/>
          </p:cNvGraphicFramePr>
          <p:nvPr>
            <p:extLst>
              <p:ext uri="{D42A27DB-BD31-4B8C-83A1-F6EECF244321}">
                <p14:modId xmlns:p14="http://schemas.microsoft.com/office/powerpoint/2010/main" val="3795058143"/>
              </p:ext>
            </p:extLst>
          </p:nvPr>
        </p:nvGraphicFramePr>
        <p:xfrm>
          <a:off x="2060615" y="1235170"/>
          <a:ext cx="1722110" cy="1593019"/>
        </p:xfrm>
        <a:graphic>
          <a:graphicData uri="http://schemas.openxmlformats.org/drawingml/2006/chart">
            <c:chart xmlns:c="http://schemas.openxmlformats.org/drawingml/2006/chart" xmlns:r="http://schemas.openxmlformats.org/officeDocument/2006/relationships" r:id="rId6"/>
          </a:graphicData>
        </a:graphic>
      </p:graphicFrame>
      <p:sp>
        <p:nvSpPr>
          <p:cNvPr id="47" name="Rectangle 46"/>
          <p:cNvSpPr/>
          <p:nvPr/>
        </p:nvSpPr>
        <p:spPr>
          <a:xfrm>
            <a:off x="287420" y="982057"/>
            <a:ext cx="1738313" cy="165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fr-FR" sz="700" dirty="0">
                <a:solidFill>
                  <a:schemeClr val="tx1"/>
                </a:solidFill>
                <a:cs typeface="Calibri" panose="020F0502020204030204" pitchFamily="34" charset="0"/>
              </a:rPr>
              <a:t>En nombre de </a:t>
            </a:r>
            <a:r>
              <a:rPr lang="fr-FR" sz="700" dirty="0" smtClean="0">
                <a:solidFill>
                  <a:schemeClr val="tx1"/>
                </a:solidFill>
                <a:cs typeface="Calibri" panose="020F0502020204030204" pitchFamily="34" charset="0"/>
              </a:rPr>
              <a:t>travaux</a:t>
            </a:r>
            <a:endParaRPr lang="fr-FR" sz="700" dirty="0">
              <a:solidFill>
                <a:schemeClr val="tx1"/>
              </a:solidFill>
              <a:cs typeface="Calibri" panose="020F0502020204030204" pitchFamily="34" charset="0"/>
            </a:endParaRPr>
          </a:p>
        </p:txBody>
      </p:sp>
      <p:sp>
        <p:nvSpPr>
          <p:cNvPr id="48" name="Rectangle 47"/>
          <p:cNvSpPr/>
          <p:nvPr/>
        </p:nvSpPr>
        <p:spPr>
          <a:xfrm>
            <a:off x="2051720" y="987574"/>
            <a:ext cx="1739900" cy="165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fr-FR" sz="700" dirty="0">
                <a:solidFill>
                  <a:schemeClr val="tx1"/>
                </a:solidFill>
                <a:cs typeface="Calibri" panose="020F0502020204030204" pitchFamily="34" charset="0"/>
              </a:rPr>
              <a:t>En montant </a:t>
            </a:r>
            <a:r>
              <a:rPr lang="" sz="700" dirty="0" smtClean="0">
                <a:solidFill>
                  <a:schemeClr val="tx1"/>
                </a:solidFill>
                <a:cs typeface="Calibri" panose="020F0502020204030204" pitchFamily="34" charset="0"/>
              </a:rPr>
              <a:t>de subvention </a:t>
            </a:r>
          </a:p>
        </p:txBody>
      </p:sp>
    </p:spTree>
    <p:extLst>
      <p:ext uri="{BB962C8B-B14F-4D97-AF65-F5344CB8AC3E}">
        <p14:creationId xmlns:p14="http://schemas.microsoft.com/office/powerpoint/2010/main" val="2043772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27851" y="1491583"/>
            <a:ext cx="3727601" cy="26359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8456" r="9327"/>
          <a:stretch/>
        </p:blipFill>
        <p:spPr bwMode="auto">
          <a:xfrm>
            <a:off x="135172" y="1467594"/>
            <a:ext cx="2968708" cy="255341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2083709" y="178936"/>
            <a:ext cx="6895840" cy="432048"/>
          </a:xfrm>
          <a:solidFill>
            <a:schemeClr val="bg1"/>
          </a:solidFill>
        </p:spPr>
        <p:txBody>
          <a:bodyPr/>
          <a:lstStyle/>
          <a:p>
            <a:r>
              <a:rPr lang="" sz="2400" dirty="0" smtClean="0">
                <a:solidFill>
                  <a:srgbClr val="30697A"/>
                </a:solidFill>
              </a:rPr>
              <a:t>R</a:t>
            </a:r>
            <a:r>
              <a:rPr lang="fr-FR" sz="2400" dirty="0" err="1" smtClean="0">
                <a:solidFill>
                  <a:srgbClr val="30697A"/>
                </a:solidFill>
              </a:rPr>
              <a:t>épartition</a:t>
            </a:r>
            <a:r>
              <a:rPr lang="fr-FR" sz="2400" dirty="0" smtClean="0">
                <a:solidFill>
                  <a:srgbClr val="30697A"/>
                </a:solidFill>
              </a:rPr>
              <a:t> territoriale</a:t>
            </a:r>
            <a:r>
              <a:rPr lang="" sz="2400" dirty="0" smtClean="0">
                <a:solidFill>
                  <a:srgbClr val="30697A"/>
                </a:solidFill>
              </a:rPr>
              <a:t> </a:t>
            </a:r>
            <a:br>
              <a:rPr lang="" sz="2400" dirty="0" smtClean="0">
                <a:solidFill>
                  <a:srgbClr val="30697A"/>
                </a:solidFill>
              </a:rPr>
            </a:br>
            <a:r>
              <a:rPr lang="" sz="1100" b="0" dirty="0" smtClean="0">
                <a:solidFill>
                  <a:srgbClr val="30697A"/>
                </a:solidFill>
              </a:rPr>
              <a:t>du </a:t>
            </a:r>
            <a:r>
              <a:rPr lang="" sz="1100" b="0" dirty="0">
                <a:solidFill>
                  <a:srgbClr val="30697A"/>
                </a:solidFill>
              </a:rPr>
              <a:t>nombre de dossiers </a:t>
            </a:r>
            <a:r>
              <a:rPr lang="" sz="1100" b="0" dirty="0" smtClean="0">
                <a:solidFill>
                  <a:srgbClr val="30697A"/>
                </a:solidFill>
              </a:rPr>
              <a:t>financés </a:t>
            </a:r>
            <a:r>
              <a:rPr lang="fr-FR" sz="1100" b="0" dirty="0" smtClean="0">
                <a:solidFill>
                  <a:srgbClr val="30697A"/>
                </a:solidFill>
              </a:rPr>
              <a:t>du </a:t>
            </a:r>
            <a:r>
              <a:rPr lang="fr-FR" sz="1100" b="0" dirty="0">
                <a:solidFill>
                  <a:srgbClr val="30697A"/>
                </a:solidFill>
              </a:rPr>
              <a:t>1er </a:t>
            </a:r>
            <a:r>
              <a:rPr lang="" sz="1100" b="0" smtClean="0">
                <a:solidFill>
                  <a:srgbClr val="30697A"/>
                </a:solidFill>
              </a:rPr>
              <a:t>semestre </a:t>
            </a:r>
            <a:r>
              <a:rPr lang="fr-FR" sz="1100" b="0" dirty="0" smtClean="0">
                <a:solidFill>
                  <a:srgbClr val="30697A"/>
                </a:solidFill>
              </a:rPr>
              <a:t>2022</a:t>
            </a:r>
            <a:r>
              <a:rPr lang="" sz="1100" b="0" dirty="0" smtClean="0">
                <a:solidFill>
                  <a:srgbClr val="30697A"/>
                </a:solidFill>
              </a:rPr>
              <a:t/>
            </a:r>
            <a:br>
              <a:rPr lang="" sz="1100" b="0" dirty="0" smtClean="0">
                <a:solidFill>
                  <a:srgbClr val="30697A"/>
                </a:solidFill>
              </a:rPr>
            </a:br>
            <a:endParaRPr lang="fr-FR" sz="1100" b="0" dirty="0">
              <a:solidFill>
                <a:srgbClr val="30697A"/>
              </a:solidFill>
            </a:endParaRP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6</a:t>
            </a:fld>
            <a:endParaRPr lang="fr-FR" dirty="0"/>
          </a:p>
        </p:txBody>
      </p:sp>
      <p:grpSp>
        <p:nvGrpSpPr>
          <p:cNvPr id="16" name="Groupe 15"/>
          <p:cNvGrpSpPr/>
          <p:nvPr/>
        </p:nvGrpSpPr>
        <p:grpSpPr>
          <a:xfrm>
            <a:off x="1187624" y="150104"/>
            <a:ext cx="864096" cy="417939"/>
            <a:chOff x="1043608" y="156838"/>
            <a:chExt cx="864096" cy="417939"/>
          </a:xfrm>
        </p:grpSpPr>
        <p:sp>
          <p:nvSpPr>
            <p:cNvPr id="17" name="Rectangle 16"/>
            <p:cNvSpPr/>
            <p:nvPr/>
          </p:nvSpPr>
          <p:spPr>
            <a:xfrm>
              <a:off x="1043608" y="156838"/>
              <a:ext cx="864096" cy="417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Picture 3" descr="S:\Logos\ANAH\Logo-anah-simple\logo anah Fond blanc.jpg"/>
            <p:cNvPicPr>
              <a:picLocks noChangeAspect="1" noChangeArrowheads="1"/>
            </p:cNvPicPr>
            <p:nvPr/>
          </p:nvPicPr>
          <p:blipFill rotWithShape="1">
            <a:blip r:embed="rId5">
              <a:extLst>
                <a:ext uri="{28A0092B-C50C-407E-A947-70E740481C1C}">
                  <a14:useLocalDpi xmlns:a14="http://schemas.microsoft.com/office/drawing/2010/main" val="0"/>
                </a:ext>
              </a:extLst>
            </a:blip>
            <a:srcRect t="9482" b="8460"/>
            <a:stretch/>
          </p:blipFill>
          <p:spPr bwMode="auto">
            <a:xfrm>
              <a:off x="1187624" y="156838"/>
              <a:ext cx="576064" cy="417939"/>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9463" y="99991"/>
            <a:ext cx="527174" cy="468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2" name="Groupe 21"/>
          <p:cNvGrpSpPr/>
          <p:nvPr/>
        </p:nvGrpSpPr>
        <p:grpSpPr>
          <a:xfrm>
            <a:off x="6300192" y="1641833"/>
            <a:ext cx="2466410" cy="2409777"/>
            <a:chOff x="4117671" y="1033950"/>
            <a:chExt cx="3609706" cy="3526821"/>
          </a:xfrm>
        </p:grpSpPr>
        <p:grpSp>
          <p:nvGrpSpPr>
            <p:cNvPr id="23" name="Group 1">
              <a:extLst>
                <a:ext uri="{FF2B5EF4-FFF2-40B4-BE49-F238E27FC236}">
                  <a16:creationId xmlns="" xmlns:a16="http://schemas.microsoft.com/office/drawing/2014/main" id="{E18F55A1-4112-4ADA-B3C9-263E00CFD0DA}"/>
                </a:ext>
              </a:extLst>
            </p:cNvPr>
            <p:cNvGrpSpPr>
              <a:grpSpLocks noChangeAspect="1"/>
            </p:cNvGrpSpPr>
            <p:nvPr/>
          </p:nvGrpSpPr>
          <p:grpSpPr bwMode="auto">
            <a:xfrm>
              <a:off x="4161078" y="1153856"/>
              <a:ext cx="3312050" cy="3406915"/>
              <a:chOff x="15" y="15"/>
              <a:chExt cx="8379" cy="8619"/>
            </a:xfrm>
            <a:solidFill>
              <a:schemeClr val="bg1"/>
            </a:solidFill>
          </p:grpSpPr>
          <p:sp>
            <p:nvSpPr>
              <p:cNvPr id="66" name="Freeform 76">
                <a:extLst>
                  <a:ext uri="{FF2B5EF4-FFF2-40B4-BE49-F238E27FC236}">
                    <a16:creationId xmlns="" xmlns:a16="http://schemas.microsoft.com/office/drawing/2014/main" id="{57B7724D-EF38-40E7-9D91-53A6B4AC6F27}"/>
                  </a:ext>
                </a:extLst>
              </p:cNvPr>
              <p:cNvSpPr>
                <a:spLocks noEditPoints="1"/>
              </p:cNvSpPr>
              <p:nvPr/>
            </p:nvSpPr>
            <p:spPr bwMode="auto">
              <a:xfrm>
                <a:off x="15" y="1975"/>
                <a:ext cx="2336" cy="1367"/>
              </a:xfrm>
              <a:custGeom>
                <a:avLst/>
                <a:gdLst>
                  <a:gd name="T0" fmla="*/ 1322 w 2336"/>
                  <a:gd name="T1" fmla="*/ 746 h 2734"/>
                  <a:gd name="T2" fmla="*/ 1245 w 2336"/>
                  <a:gd name="T3" fmla="*/ 458 h 2734"/>
                  <a:gd name="T4" fmla="*/ 1140 w 2336"/>
                  <a:gd name="T5" fmla="*/ 110 h 2734"/>
                  <a:gd name="T6" fmla="*/ 1089 w 2336"/>
                  <a:gd name="T7" fmla="*/ 12 h 2734"/>
                  <a:gd name="T8" fmla="*/ 873 w 2336"/>
                  <a:gd name="T9" fmla="*/ 112 h 2734"/>
                  <a:gd name="T10" fmla="*/ 777 w 2336"/>
                  <a:gd name="T11" fmla="*/ 340 h 2734"/>
                  <a:gd name="T12" fmla="*/ 608 w 2336"/>
                  <a:gd name="T13" fmla="*/ 280 h 2734"/>
                  <a:gd name="T14" fmla="*/ 540 w 2336"/>
                  <a:gd name="T15" fmla="*/ 402 h 2734"/>
                  <a:gd name="T16" fmla="*/ 295 w 2336"/>
                  <a:gd name="T17" fmla="*/ 254 h 2734"/>
                  <a:gd name="T18" fmla="*/ 51 w 2336"/>
                  <a:gd name="T19" fmla="*/ 438 h 2734"/>
                  <a:gd name="T20" fmla="*/ 27 w 2336"/>
                  <a:gd name="T21" fmla="*/ 855 h 2734"/>
                  <a:gd name="T22" fmla="*/ 297 w 2336"/>
                  <a:gd name="T23" fmla="*/ 746 h 2734"/>
                  <a:gd name="T24" fmla="*/ 323 w 2336"/>
                  <a:gd name="T25" fmla="*/ 859 h 2734"/>
                  <a:gd name="T26" fmla="*/ 313 w 2336"/>
                  <a:gd name="T27" fmla="*/ 1007 h 2734"/>
                  <a:gd name="T28" fmla="*/ 298 w 2336"/>
                  <a:gd name="T29" fmla="*/ 967 h 2734"/>
                  <a:gd name="T30" fmla="*/ 126 w 2336"/>
                  <a:gd name="T31" fmla="*/ 891 h 2734"/>
                  <a:gd name="T32" fmla="*/ 166 w 2336"/>
                  <a:gd name="T33" fmla="*/ 1079 h 2734"/>
                  <a:gd name="T34" fmla="*/ 305 w 2336"/>
                  <a:gd name="T35" fmla="*/ 1281 h 2734"/>
                  <a:gd name="T36" fmla="*/ 51 w 2336"/>
                  <a:gd name="T37" fmla="*/ 1355 h 2734"/>
                  <a:gd name="T38" fmla="*/ 230 w 2336"/>
                  <a:gd name="T39" fmla="*/ 1731 h 2734"/>
                  <a:gd name="T40" fmla="*/ 382 w 2336"/>
                  <a:gd name="T41" fmla="*/ 1791 h 2734"/>
                  <a:gd name="T42" fmla="*/ 370 w 2336"/>
                  <a:gd name="T43" fmla="*/ 1689 h 2734"/>
                  <a:gd name="T44" fmla="*/ 413 w 2336"/>
                  <a:gd name="T45" fmla="*/ 1677 h 2734"/>
                  <a:gd name="T46" fmla="*/ 428 w 2336"/>
                  <a:gd name="T47" fmla="*/ 1839 h 2734"/>
                  <a:gd name="T48" fmla="*/ 613 w 2336"/>
                  <a:gd name="T49" fmla="*/ 1951 h 2734"/>
                  <a:gd name="T50" fmla="*/ 659 w 2336"/>
                  <a:gd name="T51" fmla="*/ 1923 h 2734"/>
                  <a:gd name="T52" fmla="*/ 751 w 2336"/>
                  <a:gd name="T53" fmla="*/ 1981 h 2734"/>
                  <a:gd name="T54" fmla="*/ 804 w 2336"/>
                  <a:gd name="T55" fmla="*/ 2171 h 2734"/>
                  <a:gd name="T56" fmla="*/ 847 w 2336"/>
                  <a:gd name="T57" fmla="*/ 2043 h 2734"/>
                  <a:gd name="T58" fmla="*/ 882 w 2336"/>
                  <a:gd name="T59" fmla="*/ 2207 h 2734"/>
                  <a:gd name="T60" fmla="*/ 942 w 2336"/>
                  <a:gd name="T61" fmla="*/ 2257 h 2734"/>
                  <a:gd name="T62" fmla="*/ 967 w 2336"/>
                  <a:gd name="T63" fmla="*/ 2541 h 2734"/>
                  <a:gd name="T64" fmla="*/ 1024 w 2336"/>
                  <a:gd name="T65" fmla="*/ 2453 h 2734"/>
                  <a:gd name="T66" fmla="*/ 1090 w 2336"/>
                  <a:gd name="T67" fmla="*/ 2303 h 2734"/>
                  <a:gd name="T68" fmla="*/ 1217 w 2336"/>
                  <a:gd name="T69" fmla="*/ 2395 h 2734"/>
                  <a:gd name="T70" fmla="*/ 1123 w 2336"/>
                  <a:gd name="T71" fmla="*/ 2519 h 2734"/>
                  <a:gd name="T72" fmla="*/ 1428 w 2336"/>
                  <a:gd name="T73" fmla="*/ 2651 h 2734"/>
                  <a:gd name="T74" fmla="*/ 1406 w 2336"/>
                  <a:gd name="T75" fmla="*/ 2734 h 2734"/>
                  <a:gd name="T76" fmla="*/ 1721 w 2336"/>
                  <a:gd name="T77" fmla="*/ 2313 h 2734"/>
                  <a:gd name="T78" fmla="*/ 2085 w 2336"/>
                  <a:gd name="T79" fmla="*/ 2093 h 2734"/>
                  <a:gd name="T80" fmla="*/ 2252 w 2336"/>
                  <a:gd name="T81" fmla="*/ 1871 h 2734"/>
                  <a:gd name="T82" fmla="*/ 2330 w 2336"/>
                  <a:gd name="T83" fmla="*/ 1201 h 2734"/>
                  <a:gd name="T84" fmla="*/ 2138 w 2336"/>
                  <a:gd name="T85" fmla="*/ 905 h 2734"/>
                  <a:gd name="T86" fmla="*/ 2023 w 2336"/>
                  <a:gd name="T87" fmla="*/ 584 h 2734"/>
                  <a:gd name="T88" fmla="*/ 1860 w 2336"/>
                  <a:gd name="T89" fmla="*/ 408 h 2734"/>
                  <a:gd name="T90" fmla="*/ 1788 w 2336"/>
                  <a:gd name="T91" fmla="*/ 720 h 2734"/>
                  <a:gd name="T92" fmla="*/ 1682 w 2336"/>
                  <a:gd name="T93" fmla="*/ 526 h 2734"/>
                  <a:gd name="T94" fmla="*/ 1604 w 2336"/>
                  <a:gd name="T95" fmla="*/ 500 h 2734"/>
                  <a:gd name="T96" fmla="*/ 2195 w 2336"/>
                  <a:gd name="T97" fmla="*/ 2133 h 2734"/>
                  <a:gd name="T98" fmla="*/ 2195 w 2336"/>
                  <a:gd name="T99" fmla="*/ 2133 h 2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36" h="2734">
                    <a:moveTo>
                      <a:pt x="1541" y="464"/>
                    </a:moveTo>
                    <a:lnTo>
                      <a:pt x="1486" y="472"/>
                    </a:lnTo>
                    <a:lnTo>
                      <a:pt x="1322" y="746"/>
                    </a:lnTo>
                    <a:lnTo>
                      <a:pt x="1308" y="634"/>
                    </a:lnTo>
                    <a:lnTo>
                      <a:pt x="1246" y="552"/>
                    </a:lnTo>
                    <a:lnTo>
                      <a:pt x="1245" y="458"/>
                    </a:lnTo>
                    <a:lnTo>
                      <a:pt x="1175" y="216"/>
                    </a:lnTo>
                    <a:lnTo>
                      <a:pt x="1131" y="198"/>
                    </a:lnTo>
                    <a:lnTo>
                      <a:pt x="1140" y="110"/>
                    </a:lnTo>
                    <a:lnTo>
                      <a:pt x="1094" y="122"/>
                    </a:lnTo>
                    <a:lnTo>
                      <a:pt x="1069" y="214"/>
                    </a:lnTo>
                    <a:lnTo>
                      <a:pt x="1089" y="12"/>
                    </a:lnTo>
                    <a:lnTo>
                      <a:pt x="1017" y="110"/>
                    </a:lnTo>
                    <a:lnTo>
                      <a:pt x="1008" y="0"/>
                    </a:lnTo>
                    <a:lnTo>
                      <a:pt x="873" y="112"/>
                    </a:lnTo>
                    <a:lnTo>
                      <a:pt x="850" y="38"/>
                    </a:lnTo>
                    <a:lnTo>
                      <a:pt x="781" y="150"/>
                    </a:lnTo>
                    <a:lnTo>
                      <a:pt x="777" y="340"/>
                    </a:lnTo>
                    <a:lnTo>
                      <a:pt x="726" y="352"/>
                    </a:lnTo>
                    <a:lnTo>
                      <a:pt x="651" y="262"/>
                    </a:lnTo>
                    <a:lnTo>
                      <a:pt x="608" y="280"/>
                    </a:lnTo>
                    <a:lnTo>
                      <a:pt x="599" y="386"/>
                    </a:lnTo>
                    <a:lnTo>
                      <a:pt x="565" y="302"/>
                    </a:lnTo>
                    <a:lnTo>
                      <a:pt x="540" y="402"/>
                    </a:lnTo>
                    <a:lnTo>
                      <a:pt x="539" y="202"/>
                    </a:lnTo>
                    <a:lnTo>
                      <a:pt x="318" y="332"/>
                    </a:lnTo>
                    <a:lnTo>
                      <a:pt x="295" y="254"/>
                    </a:lnTo>
                    <a:lnTo>
                      <a:pt x="139" y="422"/>
                    </a:lnTo>
                    <a:lnTo>
                      <a:pt x="179" y="464"/>
                    </a:lnTo>
                    <a:lnTo>
                      <a:pt x="51" y="438"/>
                    </a:lnTo>
                    <a:lnTo>
                      <a:pt x="22" y="510"/>
                    </a:lnTo>
                    <a:lnTo>
                      <a:pt x="0" y="786"/>
                    </a:lnTo>
                    <a:lnTo>
                      <a:pt x="27" y="855"/>
                    </a:lnTo>
                    <a:lnTo>
                      <a:pt x="69" y="821"/>
                    </a:lnTo>
                    <a:lnTo>
                      <a:pt x="110" y="857"/>
                    </a:lnTo>
                    <a:lnTo>
                      <a:pt x="297" y="746"/>
                    </a:lnTo>
                    <a:lnTo>
                      <a:pt x="240" y="799"/>
                    </a:lnTo>
                    <a:lnTo>
                      <a:pt x="232" y="903"/>
                    </a:lnTo>
                    <a:lnTo>
                      <a:pt x="323" y="859"/>
                    </a:lnTo>
                    <a:lnTo>
                      <a:pt x="316" y="947"/>
                    </a:lnTo>
                    <a:lnTo>
                      <a:pt x="361" y="987"/>
                    </a:lnTo>
                    <a:lnTo>
                      <a:pt x="313" y="1007"/>
                    </a:lnTo>
                    <a:lnTo>
                      <a:pt x="410" y="1087"/>
                    </a:lnTo>
                    <a:lnTo>
                      <a:pt x="319" y="1045"/>
                    </a:lnTo>
                    <a:lnTo>
                      <a:pt x="298" y="967"/>
                    </a:lnTo>
                    <a:lnTo>
                      <a:pt x="241" y="999"/>
                    </a:lnTo>
                    <a:lnTo>
                      <a:pt x="152" y="965"/>
                    </a:lnTo>
                    <a:lnTo>
                      <a:pt x="126" y="891"/>
                    </a:lnTo>
                    <a:lnTo>
                      <a:pt x="102" y="1003"/>
                    </a:lnTo>
                    <a:lnTo>
                      <a:pt x="140" y="1163"/>
                    </a:lnTo>
                    <a:lnTo>
                      <a:pt x="166" y="1079"/>
                    </a:lnTo>
                    <a:lnTo>
                      <a:pt x="209" y="1085"/>
                    </a:lnTo>
                    <a:lnTo>
                      <a:pt x="292" y="1183"/>
                    </a:lnTo>
                    <a:lnTo>
                      <a:pt x="305" y="1281"/>
                    </a:lnTo>
                    <a:lnTo>
                      <a:pt x="281" y="1357"/>
                    </a:lnTo>
                    <a:lnTo>
                      <a:pt x="244" y="1317"/>
                    </a:lnTo>
                    <a:lnTo>
                      <a:pt x="51" y="1355"/>
                    </a:lnTo>
                    <a:lnTo>
                      <a:pt x="27" y="1431"/>
                    </a:lnTo>
                    <a:lnTo>
                      <a:pt x="173" y="1541"/>
                    </a:lnTo>
                    <a:lnTo>
                      <a:pt x="230" y="1731"/>
                    </a:lnTo>
                    <a:lnTo>
                      <a:pt x="214" y="1899"/>
                    </a:lnTo>
                    <a:lnTo>
                      <a:pt x="326" y="1919"/>
                    </a:lnTo>
                    <a:lnTo>
                      <a:pt x="382" y="1791"/>
                    </a:lnTo>
                    <a:lnTo>
                      <a:pt x="382" y="1779"/>
                    </a:lnTo>
                    <a:lnTo>
                      <a:pt x="382" y="1777"/>
                    </a:lnTo>
                    <a:lnTo>
                      <a:pt x="370" y="1689"/>
                    </a:lnTo>
                    <a:lnTo>
                      <a:pt x="386" y="1685"/>
                    </a:lnTo>
                    <a:lnTo>
                      <a:pt x="391" y="1589"/>
                    </a:lnTo>
                    <a:lnTo>
                      <a:pt x="413" y="1677"/>
                    </a:lnTo>
                    <a:lnTo>
                      <a:pt x="386" y="1685"/>
                    </a:lnTo>
                    <a:lnTo>
                      <a:pt x="382" y="1779"/>
                    </a:lnTo>
                    <a:lnTo>
                      <a:pt x="428" y="1839"/>
                    </a:lnTo>
                    <a:lnTo>
                      <a:pt x="497" y="1789"/>
                    </a:lnTo>
                    <a:lnTo>
                      <a:pt x="570" y="1969"/>
                    </a:lnTo>
                    <a:lnTo>
                      <a:pt x="613" y="1951"/>
                    </a:lnTo>
                    <a:lnTo>
                      <a:pt x="613" y="1863"/>
                    </a:lnTo>
                    <a:lnTo>
                      <a:pt x="619" y="1951"/>
                    </a:lnTo>
                    <a:lnTo>
                      <a:pt x="659" y="1923"/>
                    </a:lnTo>
                    <a:lnTo>
                      <a:pt x="649" y="2007"/>
                    </a:lnTo>
                    <a:lnTo>
                      <a:pt x="693" y="2029"/>
                    </a:lnTo>
                    <a:lnTo>
                      <a:pt x="751" y="1981"/>
                    </a:lnTo>
                    <a:lnTo>
                      <a:pt x="755" y="1889"/>
                    </a:lnTo>
                    <a:lnTo>
                      <a:pt x="765" y="2125"/>
                    </a:lnTo>
                    <a:lnTo>
                      <a:pt x="804" y="2171"/>
                    </a:lnTo>
                    <a:lnTo>
                      <a:pt x="845" y="2131"/>
                    </a:lnTo>
                    <a:lnTo>
                      <a:pt x="838" y="1951"/>
                    </a:lnTo>
                    <a:lnTo>
                      <a:pt x="847" y="2043"/>
                    </a:lnTo>
                    <a:lnTo>
                      <a:pt x="893" y="2061"/>
                    </a:lnTo>
                    <a:lnTo>
                      <a:pt x="860" y="2127"/>
                    </a:lnTo>
                    <a:lnTo>
                      <a:pt x="882" y="2207"/>
                    </a:lnTo>
                    <a:lnTo>
                      <a:pt x="938" y="2255"/>
                    </a:lnTo>
                    <a:lnTo>
                      <a:pt x="980" y="2217"/>
                    </a:lnTo>
                    <a:lnTo>
                      <a:pt x="942" y="2257"/>
                    </a:lnTo>
                    <a:lnTo>
                      <a:pt x="946" y="2341"/>
                    </a:lnTo>
                    <a:lnTo>
                      <a:pt x="979" y="2427"/>
                    </a:lnTo>
                    <a:lnTo>
                      <a:pt x="967" y="2541"/>
                    </a:lnTo>
                    <a:lnTo>
                      <a:pt x="1000" y="2613"/>
                    </a:lnTo>
                    <a:lnTo>
                      <a:pt x="981" y="2525"/>
                    </a:lnTo>
                    <a:lnTo>
                      <a:pt x="1024" y="2453"/>
                    </a:lnTo>
                    <a:lnTo>
                      <a:pt x="1072" y="2427"/>
                    </a:lnTo>
                    <a:lnTo>
                      <a:pt x="1109" y="2485"/>
                    </a:lnTo>
                    <a:lnTo>
                      <a:pt x="1090" y="2303"/>
                    </a:lnTo>
                    <a:lnTo>
                      <a:pt x="1138" y="2453"/>
                    </a:lnTo>
                    <a:lnTo>
                      <a:pt x="1161" y="2375"/>
                    </a:lnTo>
                    <a:lnTo>
                      <a:pt x="1217" y="2395"/>
                    </a:lnTo>
                    <a:lnTo>
                      <a:pt x="1249" y="2467"/>
                    </a:lnTo>
                    <a:lnTo>
                      <a:pt x="1219" y="2543"/>
                    </a:lnTo>
                    <a:lnTo>
                      <a:pt x="1123" y="2519"/>
                    </a:lnTo>
                    <a:lnTo>
                      <a:pt x="1196" y="2635"/>
                    </a:lnTo>
                    <a:lnTo>
                      <a:pt x="1386" y="2603"/>
                    </a:lnTo>
                    <a:lnTo>
                      <a:pt x="1428" y="2651"/>
                    </a:lnTo>
                    <a:lnTo>
                      <a:pt x="1382" y="2657"/>
                    </a:lnTo>
                    <a:lnTo>
                      <a:pt x="1405" y="2734"/>
                    </a:lnTo>
                    <a:lnTo>
                      <a:pt x="1406" y="2734"/>
                    </a:lnTo>
                    <a:lnTo>
                      <a:pt x="1635" y="2601"/>
                    </a:lnTo>
                    <a:lnTo>
                      <a:pt x="1642" y="2417"/>
                    </a:lnTo>
                    <a:lnTo>
                      <a:pt x="1721" y="2313"/>
                    </a:lnTo>
                    <a:lnTo>
                      <a:pt x="1923" y="2299"/>
                    </a:lnTo>
                    <a:lnTo>
                      <a:pt x="1948" y="2213"/>
                    </a:lnTo>
                    <a:lnTo>
                      <a:pt x="2085" y="2093"/>
                    </a:lnTo>
                    <a:lnTo>
                      <a:pt x="2191" y="2199"/>
                    </a:lnTo>
                    <a:lnTo>
                      <a:pt x="2197" y="2137"/>
                    </a:lnTo>
                    <a:lnTo>
                      <a:pt x="2252" y="1871"/>
                    </a:lnTo>
                    <a:lnTo>
                      <a:pt x="2336" y="1803"/>
                    </a:lnTo>
                    <a:lnTo>
                      <a:pt x="2307" y="1273"/>
                    </a:lnTo>
                    <a:lnTo>
                      <a:pt x="2330" y="1201"/>
                    </a:lnTo>
                    <a:lnTo>
                      <a:pt x="2331" y="829"/>
                    </a:lnTo>
                    <a:lnTo>
                      <a:pt x="2247" y="760"/>
                    </a:lnTo>
                    <a:lnTo>
                      <a:pt x="2138" y="905"/>
                    </a:lnTo>
                    <a:lnTo>
                      <a:pt x="2097" y="877"/>
                    </a:lnTo>
                    <a:lnTo>
                      <a:pt x="2024" y="584"/>
                    </a:lnTo>
                    <a:lnTo>
                      <a:pt x="2023" y="584"/>
                    </a:lnTo>
                    <a:lnTo>
                      <a:pt x="2022" y="580"/>
                    </a:lnTo>
                    <a:lnTo>
                      <a:pt x="1855" y="582"/>
                    </a:lnTo>
                    <a:lnTo>
                      <a:pt x="1860" y="408"/>
                    </a:lnTo>
                    <a:lnTo>
                      <a:pt x="1809" y="430"/>
                    </a:lnTo>
                    <a:lnTo>
                      <a:pt x="1749" y="548"/>
                    </a:lnTo>
                    <a:lnTo>
                      <a:pt x="1788" y="720"/>
                    </a:lnTo>
                    <a:lnTo>
                      <a:pt x="1752" y="664"/>
                    </a:lnTo>
                    <a:lnTo>
                      <a:pt x="1726" y="526"/>
                    </a:lnTo>
                    <a:lnTo>
                      <a:pt x="1682" y="526"/>
                    </a:lnTo>
                    <a:lnTo>
                      <a:pt x="1682" y="584"/>
                    </a:lnTo>
                    <a:lnTo>
                      <a:pt x="1619" y="594"/>
                    </a:lnTo>
                    <a:lnTo>
                      <a:pt x="1604" y="500"/>
                    </a:lnTo>
                    <a:lnTo>
                      <a:pt x="1557" y="542"/>
                    </a:lnTo>
                    <a:lnTo>
                      <a:pt x="1541" y="464"/>
                    </a:lnTo>
                    <a:close/>
                    <a:moveTo>
                      <a:pt x="2195" y="2133"/>
                    </a:moveTo>
                    <a:lnTo>
                      <a:pt x="2189" y="2197"/>
                    </a:lnTo>
                    <a:lnTo>
                      <a:pt x="2181" y="2189"/>
                    </a:lnTo>
                    <a:lnTo>
                      <a:pt x="2195" y="2133"/>
                    </a:lnTo>
                    <a:close/>
                  </a:path>
                </a:pathLst>
              </a:custGeom>
              <a:grpFill/>
              <a:ln w="9525">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67" name="Freeform 75">
                <a:extLst>
                  <a:ext uri="{FF2B5EF4-FFF2-40B4-BE49-F238E27FC236}">
                    <a16:creationId xmlns="" xmlns:a16="http://schemas.microsoft.com/office/drawing/2014/main" id="{1AEAE040-FE6F-4DC6-B6DA-72111442BFF6}"/>
                  </a:ext>
                </a:extLst>
              </p:cNvPr>
              <p:cNvSpPr>
                <a:spLocks/>
              </p:cNvSpPr>
              <p:nvPr/>
            </p:nvSpPr>
            <p:spPr bwMode="auto">
              <a:xfrm>
                <a:off x="902" y="3388"/>
                <a:ext cx="121" cy="71"/>
              </a:xfrm>
              <a:custGeom>
                <a:avLst/>
                <a:gdLst>
                  <a:gd name="T0" fmla="*/ 121 w 121"/>
                  <a:gd name="T1" fmla="*/ 104 h 142"/>
                  <a:gd name="T2" fmla="*/ 44 w 121"/>
                  <a:gd name="T3" fmla="*/ 0 h 142"/>
                  <a:gd name="T4" fmla="*/ 0 w 121"/>
                  <a:gd name="T5" fmla="*/ 12 h 142"/>
                  <a:gd name="T6" fmla="*/ 12 w 121"/>
                  <a:gd name="T7" fmla="*/ 112 h 142"/>
                  <a:gd name="T8" fmla="*/ 62 w 121"/>
                  <a:gd name="T9" fmla="*/ 142 h 142"/>
                  <a:gd name="T10" fmla="*/ 121 w 121"/>
                  <a:gd name="T11" fmla="*/ 104 h 142"/>
                </a:gdLst>
                <a:ahLst/>
                <a:cxnLst>
                  <a:cxn ang="0">
                    <a:pos x="T0" y="T1"/>
                  </a:cxn>
                  <a:cxn ang="0">
                    <a:pos x="T2" y="T3"/>
                  </a:cxn>
                  <a:cxn ang="0">
                    <a:pos x="T4" y="T5"/>
                  </a:cxn>
                  <a:cxn ang="0">
                    <a:pos x="T6" y="T7"/>
                  </a:cxn>
                  <a:cxn ang="0">
                    <a:pos x="T8" y="T9"/>
                  </a:cxn>
                  <a:cxn ang="0">
                    <a:pos x="T10" y="T11"/>
                  </a:cxn>
                </a:cxnLst>
                <a:rect l="0" t="0" r="r" b="b"/>
                <a:pathLst>
                  <a:path w="121" h="142">
                    <a:moveTo>
                      <a:pt x="121" y="104"/>
                    </a:moveTo>
                    <a:lnTo>
                      <a:pt x="44" y="0"/>
                    </a:lnTo>
                    <a:lnTo>
                      <a:pt x="0" y="12"/>
                    </a:lnTo>
                    <a:lnTo>
                      <a:pt x="12" y="112"/>
                    </a:lnTo>
                    <a:lnTo>
                      <a:pt x="62" y="142"/>
                    </a:lnTo>
                    <a:lnTo>
                      <a:pt x="121" y="104"/>
                    </a:lnTo>
                    <a:close/>
                  </a:path>
                </a:pathLst>
              </a:custGeom>
              <a:grpFill/>
              <a:ln w="9525">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68" name="Freeform 74">
                <a:extLst>
                  <a:ext uri="{FF2B5EF4-FFF2-40B4-BE49-F238E27FC236}">
                    <a16:creationId xmlns="" xmlns:a16="http://schemas.microsoft.com/office/drawing/2014/main" id="{5FEC3F96-F753-4ADE-9860-1FAB65789F1E}"/>
                  </a:ext>
                </a:extLst>
              </p:cNvPr>
              <p:cNvSpPr>
                <a:spLocks/>
              </p:cNvSpPr>
              <p:nvPr/>
            </p:nvSpPr>
            <p:spPr bwMode="auto">
              <a:xfrm>
                <a:off x="1353" y="2370"/>
                <a:ext cx="2190" cy="2124"/>
              </a:xfrm>
              <a:custGeom>
                <a:avLst/>
                <a:gdLst>
                  <a:gd name="T0" fmla="*/ 2109 w 2190"/>
                  <a:gd name="T1" fmla="*/ 683 h 4247"/>
                  <a:gd name="T2" fmla="*/ 2018 w 2190"/>
                  <a:gd name="T3" fmla="*/ 607 h 4247"/>
                  <a:gd name="T4" fmla="*/ 1882 w 2190"/>
                  <a:gd name="T5" fmla="*/ 195 h 4247"/>
                  <a:gd name="T6" fmla="*/ 1672 w 2190"/>
                  <a:gd name="T7" fmla="*/ 331 h 4247"/>
                  <a:gd name="T8" fmla="*/ 1625 w 2190"/>
                  <a:gd name="T9" fmla="*/ 237 h 4247"/>
                  <a:gd name="T10" fmla="*/ 1546 w 2190"/>
                  <a:gd name="T11" fmla="*/ 7 h 4247"/>
                  <a:gd name="T12" fmla="*/ 1493 w 2190"/>
                  <a:gd name="T13" fmla="*/ 81 h 4247"/>
                  <a:gd name="T14" fmla="*/ 1251 w 2190"/>
                  <a:gd name="T15" fmla="*/ 183 h 4247"/>
                  <a:gd name="T16" fmla="*/ 1176 w 2190"/>
                  <a:gd name="T17" fmla="*/ 181 h 4247"/>
                  <a:gd name="T18" fmla="*/ 993 w 2190"/>
                  <a:gd name="T19" fmla="*/ 41 h 4247"/>
                  <a:gd name="T20" fmla="*/ 969 w 2190"/>
                  <a:gd name="T21" fmla="*/ 483 h 4247"/>
                  <a:gd name="T22" fmla="*/ 914 w 2190"/>
                  <a:gd name="T23" fmla="*/ 1081 h 4247"/>
                  <a:gd name="T24" fmla="*/ 853 w 2190"/>
                  <a:gd name="T25" fmla="*/ 1409 h 4247"/>
                  <a:gd name="T26" fmla="*/ 610 w 2190"/>
                  <a:gd name="T27" fmla="*/ 1423 h 4247"/>
                  <a:gd name="T28" fmla="*/ 383 w 2190"/>
                  <a:gd name="T29" fmla="*/ 1523 h 4247"/>
                  <a:gd name="T30" fmla="*/ 297 w 2190"/>
                  <a:gd name="T31" fmla="*/ 1811 h 4247"/>
                  <a:gd name="T32" fmla="*/ 67 w 2190"/>
                  <a:gd name="T33" fmla="*/ 1944 h 4247"/>
                  <a:gd name="T34" fmla="*/ 0 w 2190"/>
                  <a:gd name="T35" fmla="*/ 2076 h 4247"/>
                  <a:gd name="T36" fmla="*/ 129 w 2190"/>
                  <a:gd name="T37" fmla="*/ 2298 h 4247"/>
                  <a:gd name="T38" fmla="*/ 236 w 2190"/>
                  <a:gd name="T39" fmla="*/ 2246 h 4247"/>
                  <a:gd name="T40" fmla="*/ 243 w 2190"/>
                  <a:gd name="T41" fmla="*/ 2306 h 4247"/>
                  <a:gd name="T42" fmla="*/ 187 w 2190"/>
                  <a:gd name="T43" fmla="*/ 2550 h 4247"/>
                  <a:gd name="T44" fmla="*/ 351 w 2190"/>
                  <a:gd name="T45" fmla="*/ 2768 h 4247"/>
                  <a:gd name="T46" fmla="*/ 238 w 2190"/>
                  <a:gd name="T47" fmla="*/ 3158 h 4247"/>
                  <a:gd name="T48" fmla="*/ 430 w 2190"/>
                  <a:gd name="T49" fmla="*/ 3748 h 4247"/>
                  <a:gd name="T50" fmla="*/ 628 w 2190"/>
                  <a:gd name="T51" fmla="*/ 3985 h 4247"/>
                  <a:gd name="T52" fmla="*/ 743 w 2190"/>
                  <a:gd name="T53" fmla="*/ 4129 h 4247"/>
                  <a:gd name="T54" fmla="*/ 826 w 2190"/>
                  <a:gd name="T55" fmla="*/ 4163 h 4247"/>
                  <a:gd name="T56" fmla="*/ 869 w 2190"/>
                  <a:gd name="T57" fmla="*/ 4171 h 4247"/>
                  <a:gd name="T58" fmla="*/ 999 w 2190"/>
                  <a:gd name="T59" fmla="*/ 4075 h 4247"/>
                  <a:gd name="T60" fmla="*/ 1077 w 2190"/>
                  <a:gd name="T61" fmla="*/ 4153 h 4247"/>
                  <a:gd name="T62" fmla="*/ 1252 w 2190"/>
                  <a:gd name="T63" fmla="*/ 4069 h 4247"/>
                  <a:gd name="T64" fmla="*/ 1218 w 2190"/>
                  <a:gd name="T65" fmla="*/ 3786 h 4247"/>
                  <a:gd name="T66" fmla="*/ 1081 w 2190"/>
                  <a:gd name="T67" fmla="*/ 3112 h 4247"/>
                  <a:gd name="T68" fmla="*/ 1234 w 2190"/>
                  <a:gd name="T69" fmla="*/ 2910 h 4247"/>
                  <a:gd name="T70" fmla="*/ 1375 w 2190"/>
                  <a:gd name="T71" fmla="*/ 2742 h 4247"/>
                  <a:gd name="T72" fmla="*/ 1558 w 2190"/>
                  <a:gd name="T73" fmla="*/ 2806 h 4247"/>
                  <a:gd name="T74" fmla="*/ 1661 w 2190"/>
                  <a:gd name="T75" fmla="*/ 2622 h 4247"/>
                  <a:gd name="T76" fmla="*/ 1774 w 2190"/>
                  <a:gd name="T77" fmla="*/ 1867 h 4247"/>
                  <a:gd name="T78" fmla="*/ 1879 w 2190"/>
                  <a:gd name="T79" fmla="*/ 1873 h 4247"/>
                  <a:gd name="T80" fmla="*/ 1915 w 2190"/>
                  <a:gd name="T81" fmla="*/ 1781 h 4247"/>
                  <a:gd name="T82" fmla="*/ 2041 w 2190"/>
                  <a:gd name="T83" fmla="*/ 1537 h 4247"/>
                  <a:gd name="T84" fmla="*/ 2186 w 2190"/>
                  <a:gd name="T85" fmla="*/ 1179 h 4247"/>
                  <a:gd name="T86" fmla="*/ 2154 w 2190"/>
                  <a:gd name="T87" fmla="*/ 941 h 4247"/>
                  <a:gd name="T88" fmla="*/ 2190 w 2190"/>
                  <a:gd name="T89" fmla="*/ 823 h 4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90" h="4247">
                    <a:moveTo>
                      <a:pt x="2158" y="707"/>
                    </a:moveTo>
                    <a:lnTo>
                      <a:pt x="2109" y="683"/>
                    </a:lnTo>
                    <a:lnTo>
                      <a:pt x="2061" y="575"/>
                    </a:lnTo>
                    <a:lnTo>
                      <a:pt x="2018" y="607"/>
                    </a:lnTo>
                    <a:lnTo>
                      <a:pt x="1907" y="457"/>
                    </a:lnTo>
                    <a:lnTo>
                      <a:pt x="1882" y="195"/>
                    </a:lnTo>
                    <a:lnTo>
                      <a:pt x="1840" y="151"/>
                    </a:lnTo>
                    <a:lnTo>
                      <a:pt x="1672" y="331"/>
                    </a:lnTo>
                    <a:lnTo>
                      <a:pt x="1626" y="325"/>
                    </a:lnTo>
                    <a:lnTo>
                      <a:pt x="1625" y="237"/>
                    </a:lnTo>
                    <a:lnTo>
                      <a:pt x="1575" y="189"/>
                    </a:lnTo>
                    <a:lnTo>
                      <a:pt x="1546" y="7"/>
                    </a:lnTo>
                    <a:lnTo>
                      <a:pt x="1503" y="0"/>
                    </a:lnTo>
                    <a:lnTo>
                      <a:pt x="1493" y="81"/>
                    </a:lnTo>
                    <a:lnTo>
                      <a:pt x="1355" y="83"/>
                    </a:lnTo>
                    <a:lnTo>
                      <a:pt x="1251" y="183"/>
                    </a:lnTo>
                    <a:lnTo>
                      <a:pt x="1213" y="131"/>
                    </a:lnTo>
                    <a:lnTo>
                      <a:pt x="1176" y="181"/>
                    </a:lnTo>
                    <a:lnTo>
                      <a:pt x="1124" y="65"/>
                    </a:lnTo>
                    <a:lnTo>
                      <a:pt x="993" y="41"/>
                    </a:lnTo>
                    <a:lnTo>
                      <a:pt x="992" y="411"/>
                    </a:lnTo>
                    <a:lnTo>
                      <a:pt x="969" y="483"/>
                    </a:lnTo>
                    <a:lnTo>
                      <a:pt x="998" y="1013"/>
                    </a:lnTo>
                    <a:lnTo>
                      <a:pt x="914" y="1081"/>
                    </a:lnTo>
                    <a:lnTo>
                      <a:pt x="859" y="1347"/>
                    </a:lnTo>
                    <a:lnTo>
                      <a:pt x="853" y="1409"/>
                    </a:lnTo>
                    <a:lnTo>
                      <a:pt x="747" y="1303"/>
                    </a:lnTo>
                    <a:lnTo>
                      <a:pt x="610" y="1423"/>
                    </a:lnTo>
                    <a:lnTo>
                      <a:pt x="585" y="1509"/>
                    </a:lnTo>
                    <a:lnTo>
                      <a:pt x="383" y="1523"/>
                    </a:lnTo>
                    <a:lnTo>
                      <a:pt x="304" y="1627"/>
                    </a:lnTo>
                    <a:lnTo>
                      <a:pt x="297" y="1811"/>
                    </a:lnTo>
                    <a:lnTo>
                      <a:pt x="68" y="1944"/>
                    </a:lnTo>
                    <a:lnTo>
                      <a:pt x="67" y="1944"/>
                    </a:lnTo>
                    <a:lnTo>
                      <a:pt x="68" y="1944"/>
                    </a:lnTo>
                    <a:lnTo>
                      <a:pt x="0" y="2076"/>
                    </a:lnTo>
                    <a:lnTo>
                      <a:pt x="36" y="2266"/>
                    </a:lnTo>
                    <a:lnTo>
                      <a:pt x="129" y="2298"/>
                    </a:lnTo>
                    <a:lnTo>
                      <a:pt x="160" y="2358"/>
                    </a:lnTo>
                    <a:lnTo>
                      <a:pt x="236" y="2246"/>
                    </a:lnTo>
                    <a:lnTo>
                      <a:pt x="347" y="2228"/>
                    </a:lnTo>
                    <a:lnTo>
                      <a:pt x="243" y="2306"/>
                    </a:lnTo>
                    <a:lnTo>
                      <a:pt x="233" y="2510"/>
                    </a:lnTo>
                    <a:lnTo>
                      <a:pt x="187" y="2550"/>
                    </a:lnTo>
                    <a:lnTo>
                      <a:pt x="278" y="2614"/>
                    </a:lnTo>
                    <a:lnTo>
                      <a:pt x="351" y="2768"/>
                    </a:lnTo>
                    <a:lnTo>
                      <a:pt x="232" y="3022"/>
                    </a:lnTo>
                    <a:lnTo>
                      <a:pt x="238" y="3158"/>
                    </a:lnTo>
                    <a:lnTo>
                      <a:pt x="398" y="3532"/>
                    </a:lnTo>
                    <a:lnTo>
                      <a:pt x="430" y="3748"/>
                    </a:lnTo>
                    <a:lnTo>
                      <a:pt x="554" y="3953"/>
                    </a:lnTo>
                    <a:lnTo>
                      <a:pt x="628" y="3985"/>
                    </a:lnTo>
                    <a:lnTo>
                      <a:pt x="651" y="4095"/>
                    </a:lnTo>
                    <a:lnTo>
                      <a:pt x="743" y="4129"/>
                    </a:lnTo>
                    <a:lnTo>
                      <a:pt x="816" y="4247"/>
                    </a:lnTo>
                    <a:lnTo>
                      <a:pt x="826" y="4163"/>
                    </a:lnTo>
                    <a:lnTo>
                      <a:pt x="864" y="4175"/>
                    </a:lnTo>
                    <a:lnTo>
                      <a:pt x="869" y="4171"/>
                    </a:lnTo>
                    <a:lnTo>
                      <a:pt x="870" y="4173"/>
                    </a:lnTo>
                    <a:lnTo>
                      <a:pt x="999" y="4075"/>
                    </a:lnTo>
                    <a:lnTo>
                      <a:pt x="977" y="4161"/>
                    </a:lnTo>
                    <a:lnTo>
                      <a:pt x="1077" y="4153"/>
                    </a:lnTo>
                    <a:lnTo>
                      <a:pt x="1113" y="4209"/>
                    </a:lnTo>
                    <a:lnTo>
                      <a:pt x="1252" y="4069"/>
                    </a:lnTo>
                    <a:lnTo>
                      <a:pt x="1214" y="4011"/>
                    </a:lnTo>
                    <a:lnTo>
                      <a:pt x="1218" y="3786"/>
                    </a:lnTo>
                    <a:lnTo>
                      <a:pt x="1145" y="3236"/>
                    </a:lnTo>
                    <a:lnTo>
                      <a:pt x="1081" y="3112"/>
                    </a:lnTo>
                    <a:lnTo>
                      <a:pt x="1046" y="2938"/>
                    </a:lnTo>
                    <a:lnTo>
                      <a:pt x="1234" y="2910"/>
                    </a:lnTo>
                    <a:lnTo>
                      <a:pt x="1290" y="2766"/>
                    </a:lnTo>
                    <a:lnTo>
                      <a:pt x="1375" y="2742"/>
                    </a:lnTo>
                    <a:lnTo>
                      <a:pt x="1524" y="2734"/>
                    </a:lnTo>
                    <a:lnTo>
                      <a:pt x="1558" y="2806"/>
                    </a:lnTo>
                    <a:lnTo>
                      <a:pt x="1662" y="2624"/>
                    </a:lnTo>
                    <a:lnTo>
                      <a:pt x="1661" y="2622"/>
                    </a:lnTo>
                    <a:lnTo>
                      <a:pt x="1749" y="2152"/>
                    </a:lnTo>
                    <a:lnTo>
                      <a:pt x="1774" y="1867"/>
                    </a:lnTo>
                    <a:lnTo>
                      <a:pt x="1785" y="1793"/>
                    </a:lnTo>
                    <a:lnTo>
                      <a:pt x="1879" y="1873"/>
                    </a:lnTo>
                    <a:lnTo>
                      <a:pt x="1872" y="1773"/>
                    </a:lnTo>
                    <a:lnTo>
                      <a:pt x="1915" y="1781"/>
                    </a:lnTo>
                    <a:lnTo>
                      <a:pt x="2033" y="1643"/>
                    </a:lnTo>
                    <a:lnTo>
                      <a:pt x="2041" y="1537"/>
                    </a:lnTo>
                    <a:lnTo>
                      <a:pt x="2090" y="1505"/>
                    </a:lnTo>
                    <a:lnTo>
                      <a:pt x="2186" y="1179"/>
                    </a:lnTo>
                    <a:lnTo>
                      <a:pt x="2181" y="1013"/>
                    </a:lnTo>
                    <a:lnTo>
                      <a:pt x="2154" y="941"/>
                    </a:lnTo>
                    <a:lnTo>
                      <a:pt x="2184" y="879"/>
                    </a:lnTo>
                    <a:lnTo>
                      <a:pt x="2190" y="823"/>
                    </a:lnTo>
                    <a:lnTo>
                      <a:pt x="2158" y="707"/>
                    </a:lnTo>
                    <a:close/>
                  </a:path>
                </a:pathLst>
              </a:custGeom>
              <a:grpFill/>
              <a:ln w="9525">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69" name="Freeform 73">
                <a:extLst>
                  <a:ext uri="{FF2B5EF4-FFF2-40B4-BE49-F238E27FC236}">
                    <a16:creationId xmlns="" xmlns:a16="http://schemas.microsoft.com/office/drawing/2014/main" id="{1E63D9CF-860B-445A-96E0-1FBCB4621A15}"/>
                  </a:ext>
                </a:extLst>
              </p:cNvPr>
              <p:cNvSpPr>
                <a:spLocks/>
              </p:cNvSpPr>
              <p:nvPr/>
            </p:nvSpPr>
            <p:spPr bwMode="auto">
              <a:xfrm>
                <a:off x="1495" y="3745"/>
                <a:ext cx="93" cy="124"/>
              </a:xfrm>
              <a:custGeom>
                <a:avLst/>
                <a:gdLst>
                  <a:gd name="T0" fmla="*/ 90 w 93"/>
                  <a:gd name="T1" fmla="*/ 152 h 248"/>
                  <a:gd name="T2" fmla="*/ 43 w 93"/>
                  <a:gd name="T3" fmla="*/ 96 h 248"/>
                  <a:gd name="T4" fmla="*/ 28 w 93"/>
                  <a:gd name="T5" fmla="*/ 0 h 248"/>
                  <a:gd name="T6" fmla="*/ 0 w 93"/>
                  <a:gd name="T7" fmla="*/ 70 h 248"/>
                  <a:gd name="T8" fmla="*/ 93 w 93"/>
                  <a:gd name="T9" fmla="*/ 248 h 248"/>
                  <a:gd name="T10" fmla="*/ 90 w 93"/>
                  <a:gd name="T11" fmla="*/ 152 h 248"/>
                </a:gdLst>
                <a:ahLst/>
                <a:cxnLst>
                  <a:cxn ang="0">
                    <a:pos x="T0" y="T1"/>
                  </a:cxn>
                  <a:cxn ang="0">
                    <a:pos x="T2" y="T3"/>
                  </a:cxn>
                  <a:cxn ang="0">
                    <a:pos x="T4" y="T5"/>
                  </a:cxn>
                  <a:cxn ang="0">
                    <a:pos x="T6" y="T7"/>
                  </a:cxn>
                  <a:cxn ang="0">
                    <a:pos x="T8" y="T9"/>
                  </a:cxn>
                  <a:cxn ang="0">
                    <a:pos x="T10" y="T11"/>
                  </a:cxn>
                </a:cxnLst>
                <a:rect l="0" t="0" r="r" b="b"/>
                <a:pathLst>
                  <a:path w="93" h="248">
                    <a:moveTo>
                      <a:pt x="90" y="152"/>
                    </a:moveTo>
                    <a:lnTo>
                      <a:pt x="43" y="96"/>
                    </a:lnTo>
                    <a:lnTo>
                      <a:pt x="28" y="0"/>
                    </a:lnTo>
                    <a:lnTo>
                      <a:pt x="0" y="70"/>
                    </a:lnTo>
                    <a:lnTo>
                      <a:pt x="93" y="248"/>
                    </a:lnTo>
                    <a:lnTo>
                      <a:pt x="90" y="152"/>
                    </a:lnTo>
                    <a:close/>
                  </a:path>
                </a:pathLst>
              </a:custGeom>
              <a:grpFill/>
              <a:ln w="9525">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70" name="Freeform 72">
                <a:extLst>
                  <a:ext uri="{FF2B5EF4-FFF2-40B4-BE49-F238E27FC236}">
                    <a16:creationId xmlns="" xmlns:a16="http://schemas.microsoft.com/office/drawing/2014/main" id="{4B9F1FF2-191D-45B1-BE77-DAB992AA097C}"/>
                  </a:ext>
                </a:extLst>
              </p:cNvPr>
              <p:cNvSpPr>
                <a:spLocks/>
              </p:cNvSpPr>
              <p:nvPr/>
            </p:nvSpPr>
            <p:spPr bwMode="auto">
              <a:xfrm>
                <a:off x="3014" y="2026"/>
                <a:ext cx="1954" cy="2444"/>
              </a:xfrm>
              <a:custGeom>
                <a:avLst/>
                <a:gdLst>
                  <a:gd name="T0" fmla="*/ 1108 w 1954"/>
                  <a:gd name="T1" fmla="*/ 699 h 4887"/>
                  <a:gd name="T2" fmla="*/ 1005 w 1954"/>
                  <a:gd name="T3" fmla="*/ 200 h 4887"/>
                  <a:gd name="T4" fmla="*/ 858 w 1954"/>
                  <a:gd name="T5" fmla="*/ 210 h 4887"/>
                  <a:gd name="T6" fmla="*/ 770 w 1954"/>
                  <a:gd name="T7" fmla="*/ 336 h 4887"/>
                  <a:gd name="T8" fmla="*/ 645 w 1954"/>
                  <a:gd name="T9" fmla="*/ 386 h 4887"/>
                  <a:gd name="T10" fmla="*/ 516 w 1954"/>
                  <a:gd name="T11" fmla="*/ 498 h 4887"/>
                  <a:gd name="T12" fmla="*/ 591 w 1954"/>
                  <a:gd name="T13" fmla="*/ 729 h 4887"/>
                  <a:gd name="T14" fmla="*/ 482 w 1954"/>
                  <a:gd name="T15" fmla="*/ 1165 h 4887"/>
                  <a:gd name="T16" fmla="*/ 497 w 1954"/>
                  <a:gd name="T17" fmla="*/ 1395 h 4887"/>
                  <a:gd name="T18" fmla="*/ 523 w 1954"/>
                  <a:gd name="T19" fmla="*/ 1567 h 4887"/>
                  <a:gd name="T20" fmla="*/ 520 w 1954"/>
                  <a:gd name="T21" fmla="*/ 1701 h 4887"/>
                  <a:gd name="T22" fmla="*/ 429 w 1954"/>
                  <a:gd name="T23" fmla="*/ 2193 h 4887"/>
                  <a:gd name="T24" fmla="*/ 372 w 1954"/>
                  <a:gd name="T25" fmla="*/ 2331 h 4887"/>
                  <a:gd name="T26" fmla="*/ 211 w 1954"/>
                  <a:gd name="T27" fmla="*/ 2461 h 4887"/>
                  <a:gd name="T28" fmla="*/ 124 w 1954"/>
                  <a:gd name="T29" fmla="*/ 2481 h 4887"/>
                  <a:gd name="T30" fmla="*/ 88 w 1954"/>
                  <a:gd name="T31" fmla="*/ 2840 h 4887"/>
                  <a:gd name="T32" fmla="*/ 1 w 1954"/>
                  <a:gd name="T33" fmla="*/ 3312 h 4887"/>
                  <a:gd name="T34" fmla="*/ 88 w 1954"/>
                  <a:gd name="T35" fmla="*/ 3508 h 4887"/>
                  <a:gd name="T36" fmla="*/ 153 w 1954"/>
                  <a:gd name="T37" fmla="*/ 3684 h 4887"/>
                  <a:gd name="T38" fmla="*/ 348 w 1954"/>
                  <a:gd name="T39" fmla="*/ 3716 h 4887"/>
                  <a:gd name="T40" fmla="*/ 408 w 1954"/>
                  <a:gd name="T41" fmla="*/ 3718 h 4887"/>
                  <a:gd name="T42" fmla="*/ 552 w 1954"/>
                  <a:gd name="T43" fmla="*/ 4214 h 4887"/>
                  <a:gd name="T44" fmla="*/ 611 w 1954"/>
                  <a:gd name="T45" fmla="*/ 4521 h 4887"/>
                  <a:gd name="T46" fmla="*/ 695 w 1954"/>
                  <a:gd name="T47" fmla="*/ 4687 h 4887"/>
                  <a:gd name="T48" fmla="*/ 712 w 1954"/>
                  <a:gd name="T49" fmla="*/ 4815 h 4887"/>
                  <a:gd name="T50" fmla="*/ 840 w 1954"/>
                  <a:gd name="T51" fmla="*/ 4815 h 4887"/>
                  <a:gd name="T52" fmla="*/ 909 w 1954"/>
                  <a:gd name="T53" fmla="*/ 4801 h 4887"/>
                  <a:gd name="T54" fmla="*/ 1114 w 1954"/>
                  <a:gd name="T55" fmla="*/ 4691 h 4887"/>
                  <a:gd name="T56" fmla="*/ 1357 w 1954"/>
                  <a:gd name="T57" fmla="*/ 4751 h 4887"/>
                  <a:gd name="T58" fmla="*/ 1485 w 1954"/>
                  <a:gd name="T59" fmla="*/ 4573 h 4887"/>
                  <a:gd name="T60" fmla="*/ 1644 w 1954"/>
                  <a:gd name="T61" fmla="*/ 4470 h 4887"/>
                  <a:gd name="T62" fmla="*/ 1654 w 1954"/>
                  <a:gd name="T63" fmla="*/ 4250 h 4887"/>
                  <a:gd name="T64" fmla="*/ 1855 w 1954"/>
                  <a:gd name="T65" fmla="*/ 4048 h 4887"/>
                  <a:gd name="T66" fmla="*/ 1938 w 1954"/>
                  <a:gd name="T67" fmla="*/ 3776 h 4887"/>
                  <a:gd name="T68" fmla="*/ 1907 w 1954"/>
                  <a:gd name="T69" fmla="*/ 3534 h 4887"/>
                  <a:gd name="T70" fmla="*/ 1855 w 1954"/>
                  <a:gd name="T71" fmla="*/ 3122 h 4887"/>
                  <a:gd name="T72" fmla="*/ 1841 w 1954"/>
                  <a:gd name="T73" fmla="*/ 2880 h 4887"/>
                  <a:gd name="T74" fmla="*/ 1833 w 1954"/>
                  <a:gd name="T75" fmla="*/ 2606 h 4887"/>
                  <a:gd name="T76" fmla="*/ 1842 w 1954"/>
                  <a:gd name="T77" fmla="*/ 2375 h 4887"/>
                  <a:gd name="T78" fmla="*/ 1877 w 1954"/>
                  <a:gd name="T79" fmla="*/ 2185 h 4887"/>
                  <a:gd name="T80" fmla="*/ 1885 w 1954"/>
                  <a:gd name="T81" fmla="*/ 2027 h 4887"/>
                  <a:gd name="T82" fmla="*/ 1949 w 1954"/>
                  <a:gd name="T83" fmla="*/ 1701 h 4887"/>
                  <a:gd name="T84" fmla="*/ 1846 w 1954"/>
                  <a:gd name="T85" fmla="*/ 1467 h 4887"/>
                  <a:gd name="T86" fmla="*/ 1535 w 1954"/>
                  <a:gd name="T87" fmla="*/ 1531 h 4887"/>
                  <a:gd name="T88" fmla="*/ 1583 w 1954"/>
                  <a:gd name="T89" fmla="*/ 1399 h 4887"/>
                  <a:gd name="T90" fmla="*/ 1509 w 1954"/>
                  <a:gd name="T91" fmla="*/ 1175 h 4887"/>
                  <a:gd name="T92" fmla="*/ 1410 w 1954"/>
                  <a:gd name="T93" fmla="*/ 1211 h 4887"/>
                  <a:gd name="T94" fmla="*/ 1357 w 1954"/>
                  <a:gd name="T95" fmla="*/ 1217 h 4887"/>
                  <a:gd name="T96" fmla="*/ 1207 w 1954"/>
                  <a:gd name="T97" fmla="*/ 915 h 4887"/>
                  <a:gd name="T98" fmla="*/ 1127 w 1954"/>
                  <a:gd name="T99" fmla="*/ 869 h 4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54" h="4887">
                    <a:moveTo>
                      <a:pt x="1127" y="869"/>
                    </a:moveTo>
                    <a:lnTo>
                      <a:pt x="1108" y="699"/>
                    </a:lnTo>
                    <a:lnTo>
                      <a:pt x="1012" y="530"/>
                    </a:lnTo>
                    <a:lnTo>
                      <a:pt x="1005" y="200"/>
                    </a:lnTo>
                    <a:lnTo>
                      <a:pt x="948" y="0"/>
                    </a:lnTo>
                    <a:lnTo>
                      <a:pt x="858" y="210"/>
                    </a:lnTo>
                    <a:lnTo>
                      <a:pt x="861" y="296"/>
                    </a:lnTo>
                    <a:lnTo>
                      <a:pt x="770" y="336"/>
                    </a:lnTo>
                    <a:lnTo>
                      <a:pt x="726" y="288"/>
                    </a:lnTo>
                    <a:lnTo>
                      <a:pt x="645" y="386"/>
                    </a:lnTo>
                    <a:lnTo>
                      <a:pt x="554" y="418"/>
                    </a:lnTo>
                    <a:lnTo>
                      <a:pt x="516" y="498"/>
                    </a:lnTo>
                    <a:lnTo>
                      <a:pt x="518" y="596"/>
                    </a:lnTo>
                    <a:lnTo>
                      <a:pt x="591" y="729"/>
                    </a:lnTo>
                    <a:lnTo>
                      <a:pt x="595" y="1007"/>
                    </a:lnTo>
                    <a:lnTo>
                      <a:pt x="482" y="1165"/>
                    </a:lnTo>
                    <a:lnTo>
                      <a:pt x="497" y="1393"/>
                    </a:lnTo>
                    <a:lnTo>
                      <a:pt x="497" y="1395"/>
                    </a:lnTo>
                    <a:lnTo>
                      <a:pt x="529" y="1511"/>
                    </a:lnTo>
                    <a:lnTo>
                      <a:pt x="523" y="1567"/>
                    </a:lnTo>
                    <a:lnTo>
                      <a:pt x="493" y="1629"/>
                    </a:lnTo>
                    <a:lnTo>
                      <a:pt x="520" y="1701"/>
                    </a:lnTo>
                    <a:lnTo>
                      <a:pt x="525" y="1867"/>
                    </a:lnTo>
                    <a:lnTo>
                      <a:pt x="429" y="2193"/>
                    </a:lnTo>
                    <a:lnTo>
                      <a:pt x="380" y="2225"/>
                    </a:lnTo>
                    <a:lnTo>
                      <a:pt x="372" y="2331"/>
                    </a:lnTo>
                    <a:lnTo>
                      <a:pt x="254" y="2469"/>
                    </a:lnTo>
                    <a:lnTo>
                      <a:pt x="211" y="2461"/>
                    </a:lnTo>
                    <a:lnTo>
                      <a:pt x="218" y="2561"/>
                    </a:lnTo>
                    <a:lnTo>
                      <a:pt x="124" y="2481"/>
                    </a:lnTo>
                    <a:lnTo>
                      <a:pt x="113" y="2555"/>
                    </a:lnTo>
                    <a:lnTo>
                      <a:pt x="88" y="2840"/>
                    </a:lnTo>
                    <a:lnTo>
                      <a:pt x="0" y="3310"/>
                    </a:lnTo>
                    <a:lnTo>
                      <a:pt x="1" y="3312"/>
                    </a:lnTo>
                    <a:lnTo>
                      <a:pt x="82" y="3410"/>
                    </a:lnTo>
                    <a:lnTo>
                      <a:pt x="88" y="3508"/>
                    </a:lnTo>
                    <a:lnTo>
                      <a:pt x="133" y="3500"/>
                    </a:lnTo>
                    <a:lnTo>
                      <a:pt x="153" y="3684"/>
                    </a:lnTo>
                    <a:lnTo>
                      <a:pt x="195" y="3730"/>
                    </a:lnTo>
                    <a:lnTo>
                      <a:pt x="348" y="3716"/>
                    </a:lnTo>
                    <a:lnTo>
                      <a:pt x="327" y="3626"/>
                    </a:lnTo>
                    <a:lnTo>
                      <a:pt x="408" y="3718"/>
                    </a:lnTo>
                    <a:lnTo>
                      <a:pt x="413" y="3812"/>
                    </a:lnTo>
                    <a:lnTo>
                      <a:pt x="552" y="4214"/>
                    </a:lnTo>
                    <a:lnTo>
                      <a:pt x="540" y="4392"/>
                    </a:lnTo>
                    <a:lnTo>
                      <a:pt x="611" y="4521"/>
                    </a:lnTo>
                    <a:lnTo>
                      <a:pt x="657" y="4521"/>
                    </a:lnTo>
                    <a:lnTo>
                      <a:pt x="695" y="4687"/>
                    </a:lnTo>
                    <a:lnTo>
                      <a:pt x="734" y="4727"/>
                    </a:lnTo>
                    <a:lnTo>
                      <a:pt x="712" y="4815"/>
                    </a:lnTo>
                    <a:lnTo>
                      <a:pt x="751" y="4849"/>
                    </a:lnTo>
                    <a:lnTo>
                      <a:pt x="840" y="4815"/>
                    </a:lnTo>
                    <a:lnTo>
                      <a:pt x="866" y="4887"/>
                    </a:lnTo>
                    <a:lnTo>
                      <a:pt x="909" y="4801"/>
                    </a:lnTo>
                    <a:lnTo>
                      <a:pt x="1084" y="4769"/>
                    </a:lnTo>
                    <a:lnTo>
                      <a:pt x="1114" y="4691"/>
                    </a:lnTo>
                    <a:lnTo>
                      <a:pt x="1315" y="4775"/>
                    </a:lnTo>
                    <a:lnTo>
                      <a:pt x="1357" y="4751"/>
                    </a:lnTo>
                    <a:lnTo>
                      <a:pt x="1431" y="4757"/>
                    </a:lnTo>
                    <a:lnTo>
                      <a:pt x="1485" y="4573"/>
                    </a:lnTo>
                    <a:lnTo>
                      <a:pt x="1619" y="4543"/>
                    </a:lnTo>
                    <a:lnTo>
                      <a:pt x="1644" y="4470"/>
                    </a:lnTo>
                    <a:lnTo>
                      <a:pt x="1619" y="4306"/>
                    </a:lnTo>
                    <a:lnTo>
                      <a:pt x="1654" y="4250"/>
                    </a:lnTo>
                    <a:lnTo>
                      <a:pt x="1783" y="4162"/>
                    </a:lnTo>
                    <a:lnTo>
                      <a:pt x="1855" y="4048"/>
                    </a:lnTo>
                    <a:lnTo>
                      <a:pt x="1917" y="4046"/>
                    </a:lnTo>
                    <a:lnTo>
                      <a:pt x="1938" y="3776"/>
                    </a:lnTo>
                    <a:lnTo>
                      <a:pt x="1942" y="3596"/>
                    </a:lnTo>
                    <a:lnTo>
                      <a:pt x="1907" y="3534"/>
                    </a:lnTo>
                    <a:lnTo>
                      <a:pt x="1904" y="3354"/>
                    </a:lnTo>
                    <a:lnTo>
                      <a:pt x="1855" y="3122"/>
                    </a:lnTo>
                    <a:lnTo>
                      <a:pt x="1815" y="3058"/>
                    </a:lnTo>
                    <a:lnTo>
                      <a:pt x="1841" y="2880"/>
                    </a:lnTo>
                    <a:lnTo>
                      <a:pt x="1811" y="2680"/>
                    </a:lnTo>
                    <a:lnTo>
                      <a:pt x="1833" y="2606"/>
                    </a:lnTo>
                    <a:lnTo>
                      <a:pt x="1876" y="2586"/>
                    </a:lnTo>
                    <a:lnTo>
                      <a:pt x="1842" y="2375"/>
                    </a:lnTo>
                    <a:lnTo>
                      <a:pt x="1796" y="2291"/>
                    </a:lnTo>
                    <a:lnTo>
                      <a:pt x="1877" y="2185"/>
                    </a:lnTo>
                    <a:lnTo>
                      <a:pt x="1901" y="2115"/>
                    </a:lnTo>
                    <a:lnTo>
                      <a:pt x="1885" y="2027"/>
                    </a:lnTo>
                    <a:lnTo>
                      <a:pt x="1954" y="1875"/>
                    </a:lnTo>
                    <a:lnTo>
                      <a:pt x="1949" y="1701"/>
                    </a:lnTo>
                    <a:lnTo>
                      <a:pt x="1847" y="1469"/>
                    </a:lnTo>
                    <a:lnTo>
                      <a:pt x="1846" y="1467"/>
                    </a:lnTo>
                    <a:lnTo>
                      <a:pt x="1675" y="1551"/>
                    </a:lnTo>
                    <a:lnTo>
                      <a:pt x="1535" y="1531"/>
                    </a:lnTo>
                    <a:lnTo>
                      <a:pt x="1574" y="1485"/>
                    </a:lnTo>
                    <a:lnTo>
                      <a:pt x="1583" y="1399"/>
                    </a:lnTo>
                    <a:lnTo>
                      <a:pt x="1520" y="1269"/>
                    </a:lnTo>
                    <a:lnTo>
                      <a:pt x="1509" y="1175"/>
                    </a:lnTo>
                    <a:lnTo>
                      <a:pt x="1452" y="1157"/>
                    </a:lnTo>
                    <a:lnTo>
                      <a:pt x="1410" y="1211"/>
                    </a:lnTo>
                    <a:lnTo>
                      <a:pt x="1386" y="1129"/>
                    </a:lnTo>
                    <a:lnTo>
                      <a:pt x="1357" y="1217"/>
                    </a:lnTo>
                    <a:lnTo>
                      <a:pt x="1252" y="1237"/>
                    </a:lnTo>
                    <a:lnTo>
                      <a:pt x="1207" y="915"/>
                    </a:lnTo>
                    <a:lnTo>
                      <a:pt x="1161" y="935"/>
                    </a:lnTo>
                    <a:lnTo>
                      <a:pt x="1127" y="869"/>
                    </a:lnTo>
                    <a:close/>
                  </a:path>
                </a:pathLst>
              </a:custGeom>
              <a:grpFill/>
              <a:ln w="9525">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71" name="Freeform 71">
                <a:extLst>
                  <a:ext uri="{FF2B5EF4-FFF2-40B4-BE49-F238E27FC236}">
                    <a16:creationId xmlns="" xmlns:a16="http://schemas.microsoft.com/office/drawing/2014/main" id="{39B53CFD-A138-403B-A42F-667459242862}"/>
                  </a:ext>
                </a:extLst>
              </p:cNvPr>
              <p:cNvSpPr>
                <a:spLocks/>
              </p:cNvSpPr>
              <p:nvPr/>
            </p:nvSpPr>
            <p:spPr bwMode="auto">
              <a:xfrm>
                <a:off x="3936" y="1753"/>
                <a:ext cx="1308" cy="1049"/>
              </a:xfrm>
              <a:custGeom>
                <a:avLst/>
                <a:gdLst>
                  <a:gd name="T0" fmla="*/ 1042 w 1308"/>
                  <a:gd name="T1" fmla="*/ 234 h 2097"/>
                  <a:gd name="T2" fmla="*/ 1001 w 1308"/>
                  <a:gd name="T3" fmla="*/ 212 h 2097"/>
                  <a:gd name="T4" fmla="*/ 877 w 1308"/>
                  <a:gd name="T5" fmla="*/ 304 h 2097"/>
                  <a:gd name="T6" fmla="*/ 838 w 1308"/>
                  <a:gd name="T7" fmla="*/ 254 h 2097"/>
                  <a:gd name="T8" fmla="*/ 808 w 1308"/>
                  <a:gd name="T9" fmla="*/ 318 h 2097"/>
                  <a:gd name="T10" fmla="*/ 703 w 1308"/>
                  <a:gd name="T11" fmla="*/ 290 h 2097"/>
                  <a:gd name="T12" fmla="*/ 537 w 1308"/>
                  <a:gd name="T13" fmla="*/ 92 h 2097"/>
                  <a:gd name="T14" fmla="*/ 502 w 1308"/>
                  <a:gd name="T15" fmla="*/ 144 h 2097"/>
                  <a:gd name="T16" fmla="*/ 361 w 1308"/>
                  <a:gd name="T17" fmla="*/ 76 h 2097"/>
                  <a:gd name="T18" fmla="*/ 265 w 1308"/>
                  <a:gd name="T19" fmla="*/ 132 h 2097"/>
                  <a:gd name="T20" fmla="*/ 178 w 1308"/>
                  <a:gd name="T21" fmla="*/ 98 h 2097"/>
                  <a:gd name="T22" fmla="*/ 156 w 1308"/>
                  <a:gd name="T23" fmla="*/ 0 h 2097"/>
                  <a:gd name="T24" fmla="*/ 155 w 1308"/>
                  <a:gd name="T25" fmla="*/ 0 h 2097"/>
                  <a:gd name="T26" fmla="*/ 95 w 1308"/>
                  <a:gd name="T27" fmla="*/ 290 h 2097"/>
                  <a:gd name="T28" fmla="*/ 35 w 1308"/>
                  <a:gd name="T29" fmla="*/ 290 h 2097"/>
                  <a:gd name="T30" fmla="*/ 0 w 1308"/>
                  <a:gd name="T31" fmla="*/ 366 h 2097"/>
                  <a:gd name="T32" fmla="*/ 26 w 1308"/>
                  <a:gd name="T33" fmla="*/ 546 h 2097"/>
                  <a:gd name="T34" fmla="*/ 83 w 1308"/>
                  <a:gd name="T35" fmla="*/ 746 h 2097"/>
                  <a:gd name="T36" fmla="*/ 90 w 1308"/>
                  <a:gd name="T37" fmla="*/ 1076 h 2097"/>
                  <a:gd name="T38" fmla="*/ 186 w 1308"/>
                  <a:gd name="T39" fmla="*/ 1245 h 2097"/>
                  <a:gd name="T40" fmla="*/ 205 w 1308"/>
                  <a:gd name="T41" fmla="*/ 1415 h 2097"/>
                  <a:gd name="T42" fmla="*/ 239 w 1308"/>
                  <a:gd name="T43" fmla="*/ 1481 h 2097"/>
                  <a:gd name="T44" fmla="*/ 285 w 1308"/>
                  <a:gd name="T45" fmla="*/ 1461 h 2097"/>
                  <a:gd name="T46" fmla="*/ 330 w 1308"/>
                  <a:gd name="T47" fmla="*/ 1783 h 2097"/>
                  <a:gd name="T48" fmla="*/ 435 w 1308"/>
                  <a:gd name="T49" fmla="*/ 1763 h 2097"/>
                  <a:gd name="T50" fmla="*/ 464 w 1308"/>
                  <a:gd name="T51" fmla="*/ 1675 h 2097"/>
                  <a:gd name="T52" fmla="*/ 488 w 1308"/>
                  <a:gd name="T53" fmla="*/ 1757 h 2097"/>
                  <a:gd name="T54" fmla="*/ 530 w 1308"/>
                  <a:gd name="T55" fmla="*/ 1703 h 2097"/>
                  <a:gd name="T56" fmla="*/ 587 w 1308"/>
                  <a:gd name="T57" fmla="*/ 1721 h 2097"/>
                  <a:gd name="T58" fmla="*/ 598 w 1308"/>
                  <a:gd name="T59" fmla="*/ 1815 h 2097"/>
                  <a:gd name="T60" fmla="*/ 661 w 1308"/>
                  <a:gd name="T61" fmla="*/ 1945 h 2097"/>
                  <a:gd name="T62" fmla="*/ 652 w 1308"/>
                  <a:gd name="T63" fmla="*/ 2031 h 2097"/>
                  <a:gd name="T64" fmla="*/ 613 w 1308"/>
                  <a:gd name="T65" fmla="*/ 2077 h 2097"/>
                  <a:gd name="T66" fmla="*/ 753 w 1308"/>
                  <a:gd name="T67" fmla="*/ 2097 h 2097"/>
                  <a:gd name="T68" fmla="*/ 924 w 1308"/>
                  <a:gd name="T69" fmla="*/ 2013 h 2097"/>
                  <a:gd name="T70" fmla="*/ 925 w 1308"/>
                  <a:gd name="T71" fmla="*/ 2015 h 2097"/>
                  <a:gd name="T72" fmla="*/ 984 w 1308"/>
                  <a:gd name="T73" fmla="*/ 1855 h 2097"/>
                  <a:gd name="T74" fmla="*/ 987 w 1308"/>
                  <a:gd name="T75" fmla="*/ 1673 h 2097"/>
                  <a:gd name="T76" fmla="*/ 1223 w 1308"/>
                  <a:gd name="T77" fmla="*/ 1581 h 2097"/>
                  <a:gd name="T78" fmla="*/ 1217 w 1308"/>
                  <a:gd name="T79" fmla="*/ 1317 h 2097"/>
                  <a:gd name="T80" fmla="*/ 1263 w 1308"/>
                  <a:gd name="T81" fmla="*/ 1295 h 2097"/>
                  <a:gd name="T82" fmla="*/ 1308 w 1308"/>
                  <a:gd name="T83" fmla="*/ 1146 h 2097"/>
                  <a:gd name="T84" fmla="*/ 1268 w 1308"/>
                  <a:gd name="T85" fmla="*/ 1096 h 2097"/>
                  <a:gd name="T86" fmla="*/ 1215 w 1308"/>
                  <a:gd name="T87" fmla="*/ 840 h 2097"/>
                  <a:gd name="T88" fmla="*/ 1254 w 1308"/>
                  <a:gd name="T89" fmla="*/ 772 h 2097"/>
                  <a:gd name="T90" fmla="*/ 1260 w 1308"/>
                  <a:gd name="T91" fmla="*/ 710 h 2097"/>
                  <a:gd name="T92" fmla="*/ 1119 w 1308"/>
                  <a:gd name="T93" fmla="*/ 526 h 2097"/>
                  <a:gd name="T94" fmla="*/ 1058 w 1308"/>
                  <a:gd name="T95" fmla="*/ 396 h 2097"/>
                  <a:gd name="T96" fmla="*/ 1069 w 1308"/>
                  <a:gd name="T97" fmla="*/ 310 h 2097"/>
                  <a:gd name="T98" fmla="*/ 1042 w 1308"/>
                  <a:gd name="T99" fmla="*/ 234 h 2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08" h="2097">
                    <a:moveTo>
                      <a:pt x="1042" y="234"/>
                    </a:moveTo>
                    <a:lnTo>
                      <a:pt x="1001" y="212"/>
                    </a:lnTo>
                    <a:lnTo>
                      <a:pt x="877" y="304"/>
                    </a:lnTo>
                    <a:lnTo>
                      <a:pt x="838" y="254"/>
                    </a:lnTo>
                    <a:lnTo>
                      <a:pt x="808" y="318"/>
                    </a:lnTo>
                    <a:lnTo>
                      <a:pt x="703" y="290"/>
                    </a:lnTo>
                    <a:lnTo>
                      <a:pt x="537" y="92"/>
                    </a:lnTo>
                    <a:lnTo>
                      <a:pt x="502" y="144"/>
                    </a:lnTo>
                    <a:lnTo>
                      <a:pt x="361" y="76"/>
                    </a:lnTo>
                    <a:lnTo>
                      <a:pt x="265" y="132"/>
                    </a:lnTo>
                    <a:lnTo>
                      <a:pt x="178" y="98"/>
                    </a:lnTo>
                    <a:lnTo>
                      <a:pt x="156" y="0"/>
                    </a:lnTo>
                    <a:lnTo>
                      <a:pt x="155" y="0"/>
                    </a:lnTo>
                    <a:lnTo>
                      <a:pt x="95" y="290"/>
                    </a:lnTo>
                    <a:lnTo>
                      <a:pt x="35" y="290"/>
                    </a:lnTo>
                    <a:lnTo>
                      <a:pt x="0" y="366"/>
                    </a:lnTo>
                    <a:lnTo>
                      <a:pt x="26" y="546"/>
                    </a:lnTo>
                    <a:lnTo>
                      <a:pt x="83" y="746"/>
                    </a:lnTo>
                    <a:lnTo>
                      <a:pt x="90" y="1076"/>
                    </a:lnTo>
                    <a:lnTo>
                      <a:pt x="186" y="1245"/>
                    </a:lnTo>
                    <a:lnTo>
                      <a:pt x="205" y="1415"/>
                    </a:lnTo>
                    <a:lnTo>
                      <a:pt x="239" y="1481"/>
                    </a:lnTo>
                    <a:lnTo>
                      <a:pt x="285" y="1461"/>
                    </a:lnTo>
                    <a:lnTo>
                      <a:pt x="330" y="1783"/>
                    </a:lnTo>
                    <a:lnTo>
                      <a:pt x="435" y="1763"/>
                    </a:lnTo>
                    <a:lnTo>
                      <a:pt x="464" y="1675"/>
                    </a:lnTo>
                    <a:lnTo>
                      <a:pt x="488" y="1757"/>
                    </a:lnTo>
                    <a:lnTo>
                      <a:pt x="530" y="1703"/>
                    </a:lnTo>
                    <a:lnTo>
                      <a:pt x="587" y="1721"/>
                    </a:lnTo>
                    <a:lnTo>
                      <a:pt x="598" y="1815"/>
                    </a:lnTo>
                    <a:lnTo>
                      <a:pt x="661" y="1945"/>
                    </a:lnTo>
                    <a:lnTo>
                      <a:pt x="652" y="2031"/>
                    </a:lnTo>
                    <a:lnTo>
                      <a:pt x="613" y="2077"/>
                    </a:lnTo>
                    <a:lnTo>
                      <a:pt x="753" y="2097"/>
                    </a:lnTo>
                    <a:lnTo>
                      <a:pt x="924" y="2013"/>
                    </a:lnTo>
                    <a:lnTo>
                      <a:pt x="925" y="2015"/>
                    </a:lnTo>
                    <a:lnTo>
                      <a:pt x="984" y="1855"/>
                    </a:lnTo>
                    <a:lnTo>
                      <a:pt x="987" y="1673"/>
                    </a:lnTo>
                    <a:lnTo>
                      <a:pt x="1223" y="1581"/>
                    </a:lnTo>
                    <a:lnTo>
                      <a:pt x="1217" y="1317"/>
                    </a:lnTo>
                    <a:lnTo>
                      <a:pt x="1263" y="1295"/>
                    </a:lnTo>
                    <a:lnTo>
                      <a:pt x="1308" y="1146"/>
                    </a:lnTo>
                    <a:lnTo>
                      <a:pt x="1268" y="1096"/>
                    </a:lnTo>
                    <a:lnTo>
                      <a:pt x="1215" y="840"/>
                    </a:lnTo>
                    <a:lnTo>
                      <a:pt x="1254" y="772"/>
                    </a:lnTo>
                    <a:lnTo>
                      <a:pt x="1260" y="710"/>
                    </a:lnTo>
                    <a:lnTo>
                      <a:pt x="1119" y="526"/>
                    </a:lnTo>
                    <a:lnTo>
                      <a:pt x="1058" y="396"/>
                    </a:lnTo>
                    <a:lnTo>
                      <a:pt x="1069" y="310"/>
                    </a:lnTo>
                    <a:lnTo>
                      <a:pt x="1042" y="234"/>
                    </a:lnTo>
                    <a:close/>
                  </a:path>
                </a:pathLst>
              </a:custGeom>
              <a:grpFill/>
              <a:ln w="9525">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72" name="Freeform 70">
                <a:extLst>
                  <a:ext uri="{FF2B5EF4-FFF2-40B4-BE49-F238E27FC236}">
                    <a16:creationId xmlns="" xmlns:a16="http://schemas.microsoft.com/office/drawing/2014/main" id="{7FA1C966-632B-4E2A-93D4-1A87219656C0}"/>
                  </a:ext>
                </a:extLst>
              </p:cNvPr>
              <p:cNvSpPr>
                <a:spLocks noEditPoints="1"/>
              </p:cNvSpPr>
              <p:nvPr/>
            </p:nvSpPr>
            <p:spPr bwMode="auto">
              <a:xfrm>
                <a:off x="5784" y="5558"/>
                <a:ext cx="2357" cy="1980"/>
              </a:xfrm>
              <a:custGeom>
                <a:avLst/>
                <a:gdLst>
                  <a:gd name="T0" fmla="*/ 1318 w 2357"/>
                  <a:gd name="T1" fmla="*/ 246 h 3960"/>
                  <a:gd name="T2" fmla="*/ 1380 w 2357"/>
                  <a:gd name="T3" fmla="*/ 520 h 3960"/>
                  <a:gd name="T4" fmla="*/ 1140 w 2357"/>
                  <a:gd name="T5" fmla="*/ 602 h 3960"/>
                  <a:gd name="T6" fmla="*/ 1042 w 2357"/>
                  <a:gd name="T7" fmla="*/ 726 h 3960"/>
                  <a:gd name="T8" fmla="*/ 1023 w 2357"/>
                  <a:gd name="T9" fmla="*/ 922 h 3960"/>
                  <a:gd name="T10" fmla="*/ 896 w 2357"/>
                  <a:gd name="T11" fmla="*/ 1140 h 3960"/>
                  <a:gd name="T12" fmla="*/ 904 w 2357"/>
                  <a:gd name="T13" fmla="*/ 1285 h 3960"/>
                  <a:gd name="T14" fmla="*/ 791 w 2357"/>
                  <a:gd name="T15" fmla="*/ 1397 h 3960"/>
                  <a:gd name="T16" fmla="*/ 967 w 2357"/>
                  <a:gd name="T17" fmla="*/ 1651 h 3960"/>
                  <a:gd name="T18" fmla="*/ 912 w 2357"/>
                  <a:gd name="T19" fmla="*/ 1807 h 3960"/>
                  <a:gd name="T20" fmla="*/ 767 w 2357"/>
                  <a:gd name="T21" fmla="*/ 1881 h 3960"/>
                  <a:gd name="T22" fmla="*/ 624 w 2357"/>
                  <a:gd name="T23" fmla="*/ 1769 h 3960"/>
                  <a:gd name="T24" fmla="*/ 576 w 2357"/>
                  <a:gd name="T25" fmla="*/ 1659 h 3960"/>
                  <a:gd name="T26" fmla="*/ 406 w 2357"/>
                  <a:gd name="T27" fmla="*/ 1737 h 3960"/>
                  <a:gd name="T28" fmla="*/ 263 w 2357"/>
                  <a:gd name="T29" fmla="*/ 1585 h 3960"/>
                  <a:gd name="T30" fmla="*/ 303 w 2357"/>
                  <a:gd name="T31" fmla="*/ 1833 h 3960"/>
                  <a:gd name="T32" fmla="*/ 404 w 2357"/>
                  <a:gd name="T33" fmla="*/ 2197 h 3960"/>
                  <a:gd name="T34" fmla="*/ 245 w 2357"/>
                  <a:gd name="T35" fmla="*/ 2799 h 3960"/>
                  <a:gd name="T36" fmla="*/ 130 w 2357"/>
                  <a:gd name="T37" fmla="*/ 2921 h 3960"/>
                  <a:gd name="T38" fmla="*/ 57 w 2357"/>
                  <a:gd name="T39" fmla="*/ 3053 h 3960"/>
                  <a:gd name="T40" fmla="*/ 4 w 2357"/>
                  <a:gd name="T41" fmla="*/ 3240 h 3960"/>
                  <a:gd name="T42" fmla="*/ 256 w 2357"/>
                  <a:gd name="T43" fmla="*/ 3330 h 3960"/>
                  <a:gd name="T44" fmla="*/ 305 w 2357"/>
                  <a:gd name="T45" fmla="*/ 3440 h 3960"/>
                  <a:gd name="T46" fmla="*/ 420 w 2357"/>
                  <a:gd name="T47" fmla="*/ 3336 h 3960"/>
                  <a:gd name="T48" fmla="*/ 482 w 2357"/>
                  <a:gd name="T49" fmla="*/ 3266 h 3960"/>
                  <a:gd name="T50" fmla="*/ 755 w 2357"/>
                  <a:gd name="T51" fmla="*/ 3388 h 3960"/>
                  <a:gd name="T52" fmla="*/ 965 w 2357"/>
                  <a:gd name="T53" fmla="*/ 3728 h 3960"/>
                  <a:gd name="T54" fmla="*/ 1102 w 2357"/>
                  <a:gd name="T55" fmla="*/ 3816 h 3960"/>
                  <a:gd name="T56" fmla="*/ 1234 w 2357"/>
                  <a:gd name="T57" fmla="*/ 3824 h 3960"/>
                  <a:gd name="T58" fmla="*/ 1343 w 2357"/>
                  <a:gd name="T59" fmla="*/ 3960 h 3960"/>
                  <a:gd name="T60" fmla="*/ 1488 w 2357"/>
                  <a:gd name="T61" fmla="*/ 3828 h 3960"/>
                  <a:gd name="T62" fmla="*/ 1575 w 2357"/>
                  <a:gd name="T63" fmla="*/ 3702 h 3960"/>
                  <a:gd name="T64" fmla="*/ 1674 w 2357"/>
                  <a:gd name="T65" fmla="*/ 3638 h 3960"/>
                  <a:gd name="T66" fmla="*/ 1654 w 2357"/>
                  <a:gd name="T67" fmla="*/ 3422 h 3960"/>
                  <a:gd name="T68" fmla="*/ 1831 w 2357"/>
                  <a:gd name="T69" fmla="*/ 3152 h 3960"/>
                  <a:gd name="T70" fmla="*/ 1985 w 2357"/>
                  <a:gd name="T71" fmla="*/ 2833 h 3960"/>
                  <a:gd name="T72" fmla="*/ 2223 w 2357"/>
                  <a:gd name="T73" fmla="*/ 2467 h 3960"/>
                  <a:gd name="T74" fmla="*/ 2325 w 2357"/>
                  <a:gd name="T75" fmla="*/ 1981 h 3960"/>
                  <a:gd name="T76" fmla="*/ 2295 w 2357"/>
                  <a:gd name="T77" fmla="*/ 1685 h 3960"/>
                  <a:gd name="T78" fmla="*/ 1973 w 2357"/>
                  <a:gd name="T79" fmla="*/ 1665 h 3960"/>
                  <a:gd name="T80" fmla="*/ 1780 w 2357"/>
                  <a:gd name="T81" fmla="*/ 1395 h 3960"/>
                  <a:gd name="T82" fmla="*/ 1749 w 2357"/>
                  <a:gd name="T83" fmla="*/ 1078 h 3960"/>
                  <a:gd name="T84" fmla="*/ 1804 w 2357"/>
                  <a:gd name="T85" fmla="*/ 838 h 3960"/>
                  <a:gd name="T86" fmla="*/ 1889 w 2357"/>
                  <a:gd name="T87" fmla="*/ 772 h 3960"/>
                  <a:gd name="T88" fmla="*/ 1738 w 2357"/>
                  <a:gd name="T89" fmla="*/ 476 h 3960"/>
                  <a:gd name="T90" fmla="*/ 1646 w 2357"/>
                  <a:gd name="T91" fmla="*/ 172 h 3960"/>
                  <a:gd name="T92" fmla="*/ 1568 w 2357"/>
                  <a:gd name="T93" fmla="*/ 10 h 3960"/>
                  <a:gd name="T94" fmla="*/ 1436 w 2357"/>
                  <a:gd name="T95" fmla="*/ 108 h 3960"/>
                  <a:gd name="T96" fmla="*/ 1292 w 2357"/>
                  <a:gd name="T97" fmla="*/ 118 h 3960"/>
                  <a:gd name="T98" fmla="*/ 603 w 2357"/>
                  <a:gd name="T99" fmla="*/ 3312 h 3960"/>
                  <a:gd name="T100" fmla="*/ 541 w 2357"/>
                  <a:gd name="T101" fmla="*/ 3081 h 3960"/>
                  <a:gd name="T102" fmla="*/ 636 w 2357"/>
                  <a:gd name="T103" fmla="*/ 3204 h 3960"/>
                  <a:gd name="T104" fmla="*/ 653 w 2357"/>
                  <a:gd name="T105" fmla="*/ 3278 h 3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57" h="3960">
                    <a:moveTo>
                      <a:pt x="1292" y="118"/>
                    </a:moveTo>
                    <a:lnTo>
                      <a:pt x="1318" y="246"/>
                    </a:lnTo>
                    <a:lnTo>
                      <a:pt x="1387" y="340"/>
                    </a:lnTo>
                    <a:lnTo>
                      <a:pt x="1380" y="520"/>
                    </a:lnTo>
                    <a:lnTo>
                      <a:pt x="1333" y="486"/>
                    </a:lnTo>
                    <a:lnTo>
                      <a:pt x="1140" y="602"/>
                    </a:lnTo>
                    <a:lnTo>
                      <a:pt x="1126" y="690"/>
                    </a:lnTo>
                    <a:lnTo>
                      <a:pt x="1042" y="726"/>
                    </a:lnTo>
                    <a:lnTo>
                      <a:pt x="1027" y="820"/>
                    </a:lnTo>
                    <a:lnTo>
                      <a:pt x="1023" y="922"/>
                    </a:lnTo>
                    <a:lnTo>
                      <a:pt x="934" y="932"/>
                    </a:lnTo>
                    <a:lnTo>
                      <a:pt x="896" y="1140"/>
                    </a:lnTo>
                    <a:lnTo>
                      <a:pt x="942" y="1208"/>
                    </a:lnTo>
                    <a:lnTo>
                      <a:pt x="904" y="1285"/>
                    </a:lnTo>
                    <a:lnTo>
                      <a:pt x="840" y="1241"/>
                    </a:lnTo>
                    <a:lnTo>
                      <a:pt x="791" y="1397"/>
                    </a:lnTo>
                    <a:lnTo>
                      <a:pt x="813" y="1477"/>
                    </a:lnTo>
                    <a:lnTo>
                      <a:pt x="967" y="1651"/>
                    </a:lnTo>
                    <a:lnTo>
                      <a:pt x="964" y="1797"/>
                    </a:lnTo>
                    <a:lnTo>
                      <a:pt x="912" y="1807"/>
                    </a:lnTo>
                    <a:lnTo>
                      <a:pt x="847" y="1951"/>
                    </a:lnTo>
                    <a:lnTo>
                      <a:pt x="767" y="1881"/>
                    </a:lnTo>
                    <a:lnTo>
                      <a:pt x="766" y="1795"/>
                    </a:lnTo>
                    <a:lnTo>
                      <a:pt x="624" y="1769"/>
                    </a:lnTo>
                    <a:lnTo>
                      <a:pt x="616" y="1593"/>
                    </a:lnTo>
                    <a:lnTo>
                      <a:pt x="576" y="1659"/>
                    </a:lnTo>
                    <a:lnTo>
                      <a:pt x="539" y="1615"/>
                    </a:lnTo>
                    <a:lnTo>
                      <a:pt x="406" y="1737"/>
                    </a:lnTo>
                    <a:lnTo>
                      <a:pt x="352" y="1605"/>
                    </a:lnTo>
                    <a:lnTo>
                      <a:pt x="263" y="1585"/>
                    </a:lnTo>
                    <a:lnTo>
                      <a:pt x="264" y="1697"/>
                    </a:lnTo>
                    <a:lnTo>
                      <a:pt x="303" y="1833"/>
                    </a:lnTo>
                    <a:lnTo>
                      <a:pt x="307" y="2001"/>
                    </a:lnTo>
                    <a:lnTo>
                      <a:pt x="404" y="2197"/>
                    </a:lnTo>
                    <a:lnTo>
                      <a:pt x="274" y="2475"/>
                    </a:lnTo>
                    <a:lnTo>
                      <a:pt x="245" y="2799"/>
                    </a:lnTo>
                    <a:lnTo>
                      <a:pt x="194" y="2773"/>
                    </a:lnTo>
                    <a:lnTo>
                      <a:pt x="130" y="2921"/>
                    </a:lnTo>
                    <a:lnTo>
                      <a:pt x="145" y="3001"/>
                    </a:lnTo>
                    <a:lnTo>
                      <a:pt x="57" y="3053"/>
                    </a:lnTo>
                    <a:lnTo>
                      <a:pt x="0" y="3236"/>
                    </a:lnTo>
                    <a:lnTo>
                      <a:pt x="4" y="3240"/>
                    </a:lnTo>
                    <a:lnTo>
                      <a:pt x="226" y="3254"/>
                    </a:lnTo>
                    <a:lnTo>
                      <a:pt x="256" y="3330"/>
                    </a:lnTo>
                    <a:lnTo>
                      <a:pt x="249" y="3414"/>
                    </a:lnTo>
                    <a:lnTo>
                      <a:pt x="305" y="3440"/>
                    </a:lnTo>
                    <a:lnTo>
                      <a:pt x="453" y="3408"/>
                    </a:lnTo>
                    <a:lnTo>
                      <a:pt x="420" y="3336"/>
                    </a:lnTo>
                    <a:lnTo>
                      <a:pt x="440" y="3258"/>
                    </a:lnTo>
                    <a:lnTo>
                      <a:pt x="482" y="3266"/>
                    </a:lnTo>
                    <a:lnTo>
                      <a:pt x="551" y="3434"/>
                    </a:lnTo>
                    <a:lnTo>
                      <a:pt x="755" y="3388"/>
                    </a:lnTo>
                    <a:lnTo>
                      <a:pt x="815" y="3656"/>
                    </a:lnTo>
                    <a:lnTo>
                      <a:pt x="965" y="3728"/>
                    </a:lnTo>
                    <a:lnTo>
                      <a:pt x="1006" y="3704"/>
                    </a:lnTo>
                    <a:lnTo>
                      <a:pt x="1102" y="3816"/>
                    </a:lnTo>
                    <a:lnTo>
                      <a:pt x="1098" y="3904"/>
                    </a:lnTo>
                    <a:lnTo>
                      <a:pt x="1234" y="3824"/>
                    </a:lnTo>
                    <a:lnTo>
                      <a:pt x="1325" y="3872"/>
                    </a:lnTo>
                    <a:lnTo>
                      <a:pt x="1343" y="3960"/>
                    </a:lnTo>
                    <a:lnTo>
                      <a:pt x="1374" y="3790"/>
                    </a:lnTo>
                    <a:lnTo>
                      <a:pt x="1488" y="3828"/>
                    </a:lnTo>
                    <a:lnTo>
                      <a:pt x="1488" y="3742"/>
                    </a:lnTo>
                    <a:lnTo>
                      <a:pt x="1575" y="3702"/>
                    </a:lnTo>
                    <a:lnTo>
                      <a:pt x="1616" y="3628"/>
                    </a:lnTo>
                    <a:lnTo>
                      <a:pt x="1674" y="3638"/>
                    </a:lnTo>
                    <a:lnTo>
                      <a:pt x="1708" y="3474"/>
                    </a:lnTo>
                    <a:lnTo>
                      <a:pt x="1654" y="3422"/>
                    </a:lnTo>
                    <a:lnTo>
                      <a:pt x="1748" y="3172"/>
                    </a:lnTo>
                    <a:lnTo>
                      <a:pt x="1831" y="3152"/>
                    </a:lnTo>
                    <a:lnTo>
                      <a:pt x="1897" y="2917"/>
                    </a:lnTo>
                    <a:lnTo>
                      <a:pt x="1985" y="2833"/>
                    </a:lnTo>
                    <a:lnTo>
                      <a:pt x="2002" y="2707"/>
                    </a:lnTo>
                    <a:lnTo>
                      <a:pt x="2223" y="2467"/>
                    </a:lnTo>
                    <a:lnTo>
                      <a:pt x="2230" y="2243"/>
                    </a:lnTo>
                    <a:lnTo>
                      <a:pt x="2325" y="1981"/>
                    </a:lnTo>
                    <a:lnTo>
                      <a:pt x="2357" y="1845"/>
                    </a:lnTo>
                    <a:lnTo>
                      <a:pt x="2295" y="1685"/>
                    </a:lnTo>
                    <a:lnTo>
                      <a:pt x="2113" y="1815"/>
                    </a:lnTo>
                    <a:lnTo>
                      <a:pt x="1973" y="1665"/>
                    </a:lnTo>
                    <a:lnTo>
                      <a:pt x="1876" y="1627"/>
                    </a:lnTo>
                    <a:lnTo>
                      <a:pt x="1780" y="1395"/>
                    </a:lnTo>
                    <a:lnTo>
                      <a:pt x="1809" y="1245"/>
                    </a:lnTo>
                    <a:lnTo>
                      <a:pt x="1749" y="1078"/>
                    </a:lnTo>
                    <a:lnTo>
                      <a:pt x="1783" y="1024"/>
                    </a:lnTo>
                    <a:lnTo>
                      <a:pt x="1804" y="838"/>
                    </a:lnTo>
                    <a:lnTo>
                      <a:pt x="1834" y="768"/>
                    </a:lnTo>
                    <a:lnTo>
                      <a:pt x="1889" y="772"/>
                    </a:lnTo>
                    <a:lnTo>
                      <a:pt x="1831" y="484"/>
                    </a:lnTo>
                    <a:lnTo>
                      <a:pt x="1738" y="476"/>
                    </a:lnTo>
                    <a:lnTo>
                      <a:pt x="1658" y="374"/>
                    </a:lnTo>
                    <a:lnTo>
                      <a:pt x="1646" y="172"/>
                    </a:lnTo>
                    <a:lnTo>
                      <a:pt x="1603" y="168"/>
                    </a:lnTo>
                    <a:lnTo>
                      <a:pt x="1568" y="10"/>
                    </a:lnTo>
                    <a:lnTo>
                      <a:pt x="1466" y="48"/>
                    </a:lnTo>
                    <a:lnTo>
                      <a:pt x="1436" y="108"/>
                    </a:lnTo>
                    <a:lnTo>
                      <a:pt x="1316" y="0"/>
                    </a:lnTo>
                    <a:lnTo>
                      <a:pt x="1292" y="118"/>
                    </a:lnTo>
                    <a:close/>
                    <a:moveTo>
                      <a:pt x="653" y="3278"/>
                    </a:moveTo>
                    <a:lnTo>
                      <a:pt x="603" y="3312"/>
                    </a:lnTo>
                    <a:lnTo>
                      <a:pt x="532" y="3180"/>
                    </a:lnTo>
                    <a:lnTo>
                      <a:pt x="541" y="3081"/>
                    </a:lnTo>
                    <a:lnTo>
                      <a:pt x="603" y="3081"/>
                    </a:lnTo>
                    <a:lnTo>
                      <a:pt x="636" y="3204"/>
                    </a:lnTo>
                    <a:lnTo>
                      <a:pt x="686" y="3162"/>
                    </a:lnTo>
                    <a:lnTo>
                      <a:pt x="653" y="3278"/>
                    </a:lnTo>
                    <a:close/>
                  </a:path>
                </a:pathLst>
              </a:custGeom>
              <a:grpFill/>
              <a:ln w="9525">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73" name="Freeform 69">
                <a:extLst>
                  <a:ext uri="{FF2B5EF4-FFF2-40B4-BE49-F238E27FC236}">
                    <a16:creationId xmlns="" xmlns:a16="http://schemas.microsoft.com/office/drawing/2014/main" id="{FB56E1EF-0C0E-4DAB-92CC-8CA3AE803D20}"/>
                  </a:ext>
                </a:extLst>
              </p:cNvPr>
              <p:cNvSpPr>
                <a:spLocks/>
              </p:cNvSpPr>
              <p:nvPr/>
            </p:nvSpPr>
            <p:spPr bwMode="auto">
              <a:xfrm>
                <a:off x="6200" y="6249"/>
                <a:ext cx="129" cy="116"/>
              </a:xfrm>
              <a:custGeom>
                <a:avLst/>
                <a:gdLst>
                  <a:gd name="T0" fmla="*/ 129 w 129"/>
                  <a:gd name="T1" fmla="*/ 84 h 232"/>
                  <a:gd name="T2" fmla="*/ 60 w 129"/>
                  <a:gd name="T3" fmla="*/ 0 h 232"/>
                  <a:gd name="T4" fmla="*/ 20 w 129"/>
                  <a:gd name="T5" fmla="*/ 70 h 232"/>
                  <a:gd name="T6" fmla="*/ 0 w 129"/>
                  <a:gd name="T7" fmla="*/ 164 h 232"/>
                  <a:gd name="T8" fmla="*/ 30 w 129"/>
                  <a:gd name="T9" fmla="*/ 232 h 232"/>
                  <a:gd name="T10" fmla="*/ 92 w 129"/>
                  <a:gd name="T11" fmla="*/ 194 h 232"/>
                  <a:gd name="T12" fmla="*/ 129 w 129"/>
                  <a:gd name="T13" fmla="*/ 84 h 232"/>
                </a:gdLst>
                <a:ahLst/>
                <a:cxnLst>
                  <a:cxn ang="0">
                    <a:pos x="T0" y="T1"/>
                  </a:cxn>
                  <a:cxn ang="0">
                    <a:pos x="T2" y="T3"/>
                  </a:cxn>
                  <a:cxn ang="0">
                    <a:pos x="T4" y="T5"/>
                  </a:cxn>
                  <a:cxn ang="0">
                    <a:pos x="T6" y="T7"/>
                  </a:cxn>
                  <a:cxn ang="0">
                    <a:pos x="T8" y="T9"/>
                  </a:cxn>
                  <a:cxn ang="0">
                    <a:pos x="T10" y="T11"/>
                  </a:cxn>
                  <a:cxn ang="0">
                    <a:pos x="T12" y="T13"/>
                  </a:cxn>
                </a:cxnLst>
                <a:rect l="0" t="0" r="r" b="b"/>
                <a:pathLst>
                  <a:path w="129" h="232">
                    <a:moveTo>
                      <a:pt x="129" y="84"/>
                    </a:moveTo>
                    <a:lnTo>
                      <a:pt x="60" y="0"/>
                    </a:lnTo>
                    <a:lnTo>
                      <a:pt x="20" y="70"/>
                    </a:lnTo>
                    <a:lnTo>
                      <a:pt x="0" y="164"/>
                    </a:lnTo>
                    <a:lnTo>
                      <a:pt x="30" y="232"/>
                    </a:lnTo>
                    <a:lnTo>
                      <a:pt x="92" y="194"/>
                    </a:lnTo>
                    <a:lnTo>
                      <a:pt x="129" y="84"/>
                    </a:lnTo>
                    <a:close/>
                  </a:path>
                </a:pathLst>
              </a:custGeom>
              <a:grpFill/>
              <a:ln w="9525">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74" name="Freeform 68">
                <a:extLst>
                  <a:ext uri="{FF2B5EF4-FFF2-40B4-BE49-F238E27FC236}">
                    <a16:creationId xmlns="" xmlns:a16="http://schemas.microsoft.com/office/drawing/2014/main" id="{599704A5-3615-4575-9E3D-D1C3EA3F2A8D}"/>
                  </a:ext>
                </a:extLst>
              </p:cNvPr>
              <p:cNvSpPr>
                <a:spLocks/>
              </p:cNvSpPr>
              <p:nvPr/>
            </p:nvSpPr>
            <p:spPr bwMode="auto">
              <a:xfrm>
                <a:off x="7679" y="7078"/>
                <a:ext cx="715" cy="1556"/>
              </a:xfrm>
              <a:custGeom>
                <a:avLst/>
                <a:gdLst>
                  <a:gd name="T0" fmla="*/ 532 w 715"/>
                  <a:gd name="T1" fmla="*/ 0 h 3112"/>
                  <a:gd name="T2" fmla="*/ 495 w 715"/>
                  <a:gd name="T3" fmla="*/ 62 h 3112"/>
                  <a:gd name="T4" fmla="*/ 503 w 715"/>
                  <a:gd name="T5" fmla="*/ 595 h 3112"/>
                  <a:gd name="T6" fmla="*/ 371 w 715"/>
                  <a:gd name="T7" fmla="*/ 553 h 3112"/>
                  <a:gd name="T8" fmla="*/ 317 w 715"/>
                  <a:gd name="T9" fmla="*/ 703 h 3112"/>
                  <a:gd name="T10" fmla="*/ 153 w 715"/>
                  <a:gd name="T11" fmla="*/ 833 h 3112"/>
                  <a:gd name="T12" fmla="*/ 140 w 715"/>
                  <a:gd name="T13" fmla="*/ 921 h 3112"/>
                  <a:gd name="T14" fmla="*/ 97 w 715"/>
                  <a:gd name="T15" fmla="*/ 931 h 3112"/>
                  <a:gd name="T16" fmla="*/ 63 w 715"/>
                  <a:gd name="T17" fmla="*/ 1015 h 3112"/>
                  <a:gd name="T18" fmla="*/ 68 w 715"/>
                  <a:gd name="T19" fmla="*/ 1121 h 3112"/>
                  <a:gd name="T20" fmla="*/ 8 w 715"/>
                  <a:gd name="T21" fmla="*/ 1275 h 3112"/>
                  <a:gd name="T22" fmla="*/ 0 w 715"/>
                  <a:gd name="T23" fmla="*/ 1363 h 3112"/>
                  <a:gd name="T24" fmla="*/ 40 w 715"/>
                  <a:gd name="T25" fmla="*/ 1333 h 3112"/>
                  <a:gd name="T26" fmla="*/ 98 w 715"/>
                  <a:gd name="T27" fmla="*/ 1461 h 3112"/>
                  <a:gd name="T28" fmla="*/ 18 w 715"/>
                  <a:gd name="T29" fmla="*/ 1577 h 3112"/>
                  <a:gd name="T30" fmla="*/ 34 w 715"/>
                  <a:gd name="T31" fmla="*/ 1745 h 3112"/>
                  <a:gd name="T32" fmla="*/ 155 w 715"/>
                  <a:gd name="T33" fmla="*/ 1879 h 3112"/>
                  <a:gd name="T34" fmla="*/ 116 w 715"/>
                  <a:gd name="T35" fmla="*/ 1931 h 3112"/>
                  <a:gd name="T36" fmla="*/ 70 w 715"/>
                  <a:gd name="T37" fmla="*/ 2186 h 3112"/>
                  <a:gd name="T38" fmla="*/ 181 w 715"/>
                  <a:gd name="T39" fmla="*/ 2108 h 3112"/>
                  <a:gd name="T40" fmla="*/ 194 w 715"/>
                  <a:gd name="T41" fmla="*/ 2284 h 3112"/>
                  <a:gd name="T42" fmla="*/ 154 w 715"/>
                  <a:gd name="T43" fmla="*/ 2500 h 3112"/>
                  <a:gd name="T44" fmla="*/ 299 w 715"/>
                  <a:gd name="T45" fmla="*/ 2556 h 3112"/>
                  <a:gd name="T46" fmla="*/ 224 w 715"/>
                  <a:gd name="T47" fmla="*/ 2658 h 3112"/>
                  <a:gd name="T48" fmla="*/ 221 w 715"/>
                  <a:gd name="T49" fmla="*/ 2750 h 3112"/>
                  <a:gd name="T50" fmla="*/ 295 w 715"/>
                  <a:gd name="T51" fmla="*/ 2884 h 3112"/>
                  <a:gd name="T52" fmla="*/ 466 w 715"/>
                  <a:gd name="T53" fmla="*/ 2988 h 3112"/>
                  <a:gd name="T54" fmla="*/ 485 w 715"/>
                  <a:gd name="T55" fmla="*/ 3074 h 3112"/>
                  <a:gd name="T56" fmla="*/ 531 w 715"/>
                  <a:gd name="T57" fmla="*/ 3112 h 3112"/>
                  <a:gd name="T58" fmla="*/ 621 w 715"/>
                  <a:gd name="T59" fmla="*/ 2660 h 3112"/>
                  <a:gd name="T60" fmla="*/ 571 w 715"/>
                  <a:gd name="T61" fmla="*/ 2650 h 3112"/>
                  <a:gd name="T62" fmla="*/ 611 w 715"/>
                  <a:gd name="T63" fmla="*/ 2590 h 3112"/>
                  <a:gd name="T64" fmla="*/ 643 w 715"/>
                  <a:gd name="T65" fmla="*/ 2424 h 3112"/>
                  <a:gd name="T66" fmla="*/ 631 w 715"/>
                  <a:gd name="T67" fmla="*/ 2160 h 3112"/>
                  <a:gd name="T68" fmla="*/ 632 w 715"/>
                  <a:gd name="T69" fmla="*/ 1970 h 3112"/>
                  <a:gd name="T70" fmla="*/ 715 w 715"/>
                  <a:gd name="T71" fmla="*/ 1605 h 3112"/>
                  <a:gd name="T72" fmla="*/ 656 w 715"/>
                  <a:gd name="T73" fmla="*/ 809 h 3112"/>
                  <a:gd name="T74" fmla="*/ 594 w 715"/>
                  <a:gd name="T75" fmla="*/ 635 h 3112"/>
                  <a:gd name="T76" fmla="*/ 603 w 715"/>
                  <a:gd name="T77" fmla="*/ 311 h 3112"/>
                  <a:gd name="T78" fmla="*/ 576 w 715"/>
                  <a:gd name="T79" fmla="*/ 34 h 3112"/>
                  <a:gd name="T80" fmla="*/ 532 w 715"/>
                  <a:gd name="T81" fmla="*/ 0 h 3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5" h="3112">
                    <a:moveTo>
                      <a:pt x="532" y="0"/>
                    </a:moveTo>
                    <a:lnTo>
                      <a:pt x="495" y="62"/>
                    </a:lnTo>
                    <a:lnTo>
                      <a:pt x="503" y="595"/>
                    </a:lnTo>
                    <a:lnTo>
                      <a:pt x="371" y="553"/>
                    </a:lnTo>
                    <a:lnTo>
                      <a:pt x="317" y="703"/>
                    </a:lnTo>
                    <a:lnTo>
                      <a:pt x="153" y="833"/>
                    </a:lnTo>
                    <a:lnTo>
                      <a:pt x="140" y="921"/>
                    </a:lnTo>
                    <a:lnTo>
                      <a:pt x="97" y="931"/>
                    </a:lnTo>
                    <a:lnTo>
                      <a:pt x="63" y="1015"/>
                    </a:lnTo>
                    <a:lnTo>
                      <a:pt x="68" y="1121"/>
                    </a:lnTo>
                    <a:lnTo>
                      <a:pt x="8" y="1275"/>
                    </a:lnTo>
                    <a:lnTo>
                      <a:pt x="0" y="1363"/>
                    </a:lnTo>
                    <a:lnTo>
                      <a:pt x="40" y="1333"/>
                    </a:lnTo>
                    <a:lnTo>
                      <a:pt x="98" y="1461"/>
                    </a:lnTo>
                    <a:lnTo>
                      <a:pt x="18" y="1577"/>
                    </a:lnTo>
                    <a:lnTo>
                      <a:pt x="34" y="1745"/>
                    </a:lnTo>
                    <a:lnTo>
                      <a:pt x="155" y="1879"/>
                    </a:lnTo>
                    <a:lnTo>
                      <a:pt x="116" y="1931"/>
                    </a:lnTo>
                    <a:lnTo>
                      <a:pt x="70" y="2186"/>
                    </a:lnTo>
                    <a:lnTo>
                      <a:pt x="181" y="2108"/>
                    </a:lnTo>
                    <a:lnTo>
                      <a:pt x="194" y="2284"/>
                    </a:lnTo>
                    <a:lnTo>
                      <a:pt x="154" y="2500"/>
                    </a:lnTo>
                    <a:lnTo>
                      <a:pt x="299" y="2556"/>
                    </a:lnTo>
                    <a:lnTo>
                      <a:pt x="224" y="2658"/>
                    </a:lnTo>
                    <a:lnTo>
                      <a:pt x="221" y="2750"/>
                    </a:lnTo>
                    <a:lnTo>
                      <a:pt x="295" y="2884"/>
                    </a:lnTo>
                    <a:lnTo>
                      <a:pt x="466" y="2988"/>
                    </a:lnTo>
                    <a:lnTo>
                      <a:pt x="485" y="3074"/>
                    </a:lnTo>
                    <a:lnTo>
                      <a:pt x="531" y="3112"/>
                    </a:lnTo>
                    <a:lnTo>
                      <a:pt x="621" y="2660"/>
                    </a:lnTo>
                    <a:lnTo>
                      <a:pt x="571" y="2650"/>
                    </a:lnTo>
                    <a:lnTo>
                      <a:pt x="611" y="2590"/>
                    </a:lnTo>
                    <a:lnTo>
                      <a:pt x="643" y="2424"/>
                    </a:lnTo>
                    <a:lnTo>
                      <a:pt x="631" y="2160"/>
                    </a:lnTo>
                    <a:lnTo>
                      <a:pt x="632" y="1970"/>
                    </a:lnTo>
                    <a:lnTo>
                      <a:pt x="715" y="1605"/>
                    </a:lnTo>
                    <a:lnTo>
                      <a:pt x="656" y="809"/>
                    </a:lnTo>
                    <a:lnTo>
                      <a:pt x="594" y="635"/>
                    </a:lnTo>
                    <a:lnTo>
                      <a:pt x="603" y="311"/>
                    </a:lnTo>
                    <a:lnTo>
                      <a:pt x="576" y="34"/>
                    </a:lnTo>
                    <a:lnTo>
                      <a:pt x="532" y="0"/>
                    </a:lnTo>
                    <a:close/>
                  </a:path>
                </a:pathLst>
              </a:custGeom>
              <a:grpFill/>
              <a:ln w="9525">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75" name="Freeform 67">
                <a:extLst>
                  <a:ext uri="{FF2B5EF4-FFF2-40B4-BE49-F238E27FC236}">
                    <a16:creationId xmlns="" xmlns:a16="http://schemas.microsoft.com/office/drawing/2014/main" id="{038CF537-D142-4EB5-81F3-3784B2A7A1B1}"/>
                  </a:ext>
                </a:extLst>
              </p:cNvPr>
              <p:cNvSpPr>
                <a:spLocks noEditPoints="1"/>
              </p:cNvSpPr>
              <p:nvPr/>
            </p:nvSpPr>
            <p:spPr bwMode="auto">
              <a:xfrm>
                <a:off x="1863" y="966"/>
                <a:ext cx="2289" cy="1758"/>
              </a:xfrm>
              <a:custGeom>
                <a:avLst/>
                <a:gdLst>
                  <a:gd name="T0" fmla="*/ 2038 w 2289"/>
                  <a:gd name="T1" fmla="*/ 0 h 3514"/>
                  <a:gd name="T2" fmla="*/ 1876 w 2289"/>
                  <a:gd name="T3" fmla="*/ 230 h 3514"/>
                  <a:gd name="T4" fmla="*/ 1318 w 2289"/>
                  <a:gd name="T5" fmla="*/ 632 h 3514"/>
                  <a:gd name="T6" fmla="*/ 1256 w 2289"/>
                  <a:gd name="T7" fmla="*/ 1085 h 3514"/>
                  <a:gd name="T8" fmla="*/ 1368 w 2289"/>
                  <a:gd name="T9" fmla="*/ 1169 h 3514"/>
                  <a:gd name="T10" fmla="*/ 1188 w 2289"/>
                  <a:gd name="T11" fmla="*/ 1347 h 3514"/>
                  <a:gd name="T12" fmla="*/ 911 w 2289"/>
                  <a:gd name="T13" fmla="*/ 1321 h 3514"/>
                  <a:gd name="T14" fmla="*/ 574 w 2289"/>
                  <a:gd name="T15" fmla="*/ 1177 h 3514"/>
                  <a:gd name="T16" fmla="*/ 394 w 2289"/>
                  <a:gd name="T17" fmla="*/ 925 h 3514"/>
                  <a:gd name="T18" fmla="*/ 416 w 2289"/>
                  <a:gd name="T19" fmla="*/ 602 h 3514"/>
                  <a:gd name="T20" fmla="*/ 278 w 2289"/>
                  <a:gd name="T21" fmla="*/ 636 h 3514"/>
                  <a:gd name="T22" fmla="*/ 3 w 2289"/>
                  <a:gd name="T23" fmla="*/ 508 h 3514"/>
                  <a:gd name="T24" fmla="*/ 50 w 2289"/>
                  <a:gd name="T25" fmla="*/ 648 h 3514"/>
                  <a:gd name="T26" fmla="*/ 29 w 2289"/>
                  <a:gd name="T27" fmla="*/ 860 h 3514"/>
                  <a:gd name="T28" fmla="*/ 198 w 2289"/>
                  <a:gd name="T29" fmla="*/ 1453 h 3514"/>
                  <a:gd name="T30" fmla="*/ 207 w 2289"/>
                  <a:gd name="T31" fmla="*/ 1845 h 3514"/>
                  <a:gd name="T32" fmla="*/ 165 w 2289"/>
                  <a:gd name="T33" fmla="*/ 2205 h 3514"/>
                  <a:gd name="T34" fmla="*/ 270 w 2289"/>
                  <a:gd name="T35" fmla="*/ 2531 h 3514"/>
                  <a:gd name="T36" fmla="*/ 293 w 2289"/>
                  <a:gd name="T37" fmla="*/ 2573 h 3514"/>
                  <a:gd name="T38" fmla="*/ 176 w 2289"/>
                  <a:gd name="T39" fmla="*/ 2601 h 3514"/>
                  <a:gd name="T40" fmla="*/ 290 w 2289"/>
                  <a:gd name="T41" fmla="*/ 2922 h 3514"/>
                  <a:gd name="T42" fmla="*/ 483 w 2289"/>
                  <a:gd name="T43" fmla="*/ 2846 h 3514"/>
                  <a:gd name="T44" fmla="*/ 614 w 2289"/>
                  <a:gd name="T45" fmla="*/ 2872 h 3514"/>
                  <a:gd name="T46" fmla="*/ 703 w 2289"/>
                  <a:gd name="T47" fmla="*/ 2938 h 3514"/>
                  <a:gd name="T48" fmla="*/ 845 w 2289"/>
                  <a:gd name="T49" fmla="*/ 2890 h 3514"/>
                  <a:gd name="T50" fmla="*/ 993 w 2289"/>
                  <a:gd name="T51" fmla="*/ 2807 h 3514"/>
                  <a:gd name="T52" fmla="*/ 1065 w 2289"/>
                  <a:gd name="T53" fmla="*/ 2996 h 3514"/>
                  <a:gd name="T54" fmla="*/ 1116 w 2289"/>
                  <a:gd name="T55" fmla="*/ 3132 h 3514"/>
                  <a:gd name="T56" fmla="*/ 1330 w 2289"/>
                  <a:gd name="T57" fmla="*/ 2958 h 3514"/>
                  <a:gd name="T58" fmla="*/ 1397 w 2289"/>
                  <a:gd name="T59" fmla="*/ 3264 h 3514"/>
                  <a:gd name="T60" fmla="*/ 1551 w 2289"/>
                  <a:gd name="T61" fmla="*/ 3382 h 3514"/>
                  <a:gd name="T62" fmla="*/ 1648 w 2289"/>
                  <a:gd name="T63" fmla="*/ 3514 h 3514"/>
                  <a:gd name="T64" fmla="*/ 1633 w 2289"/>
                  <a:gd name="T65" fmla="*/ 3284 h 3514"/>
                  <a:gd name="T66" fmla="*/ 1742 w 2289"/>
                  <a:gd name="T67" fmla="*/ 2848 h 3514"/>
                  <a:gd name="T68" fmla="*/ 1667 w 2289"/>
                  <a:gd name="T69" fmla="*/ 2617 h 3514"/>
                  <a:gd name="T70" fmla="*/ 1796 w 2289"/>
                  <a:gd name="T71" fmla="*/ 2505 h 3514"/>
                  <a:gd name="T72" fmla="*/ 1921 w 2289"/>
                  <a:gd name="T73" fmla="*/ 2455 h 3514"/>
                  <a:gd name="T74" fmla="*/ 2009 w 2289"/>
                  <a:gd name="T75" fmla="*/ 2329 h 3514"/>
                  <a:gd name="T76" fmla="*/ 2073 w 2289"/>
                  <a:gd name="T77" fmla="*/ 1939 h 3514"/>
                  <a:gd name="T78" fmla="*/ 2168 w 2289"/>
                  <a:gd name="T79" fmla="*/ 1863 h 3514"/>
                  <a:gd name="T80" fmla="*/ 2229 w 2289"/>
                  <a:gd name="T81" fmla="*/ 1573 h 3514"/>
                  <a:gd name="T82" fmla="*/ 2235 w 2289"/>
                  <a:gd name="T83" fmla="*/ 1239 h 3514"/>
                  <a:gd name="T84" fmla="*/ 2233 w 2289"/>
                  <a:gd name="T85" fmla="*/ 726 h 3514"/>
                  <a:gd name="T86" fmla="*/ 2228 w 2289"/>
                  <a:gd name="T87" fmla="*/ 326 h 3514"/>
                  <a:gd name="T88" fmla="*/ 2097 w 2289"/>
                  <a:gd name="T89" fmla="*/ 2115 h 3514"/>
                  <a:gd name="T90" fmla="*/ 2098 w 2289"/>
                  <a:gd name="T91" fmla="*/ 2117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89" h="3514">
                    <a:moveTo>
                      <a:pt x="2039" y="0"/>
                    </a:moveTo>
                    <a:lnTo>
                      <a:pt x="2038" y="0"/>
                    </a:lnTo>
                    <a:lnTo>
                      <a:pt x="2037" y="2"/>
                    </a:lnTo>
                    <a:lnTo>
                      <a:pt x="1876" y="230"/>
                    </a:lnTo>
                    <a:lnTo>
                      <a:pt x="1536" y="396"/>
                    </a:lnTo>
                    <a:lnTo>
                      <a:pt x="1318" y="632"/>
                    </a:lnTo>
                    <a:lnTo>
                      <a:pt x="1230" y="1017"/>
                    </a:lnTo>
                    <a:lnTo>
                      <a:pt x="1256" y="1085"/>
                    </a:lnTo>
                    <a:lnTo>
                      <a:pt x="1394" y="1149"/>
                    </a:lnTo>
                    <a:lnTo>
                      <a:pt x="1368" y="1169"/>
                    </a:lnTo>
                    <a:lnTo>
                      <a:pt x="1263" y="1217"/>
                    </a:lnTo>
                    <a:lnTo>
                      <a:pt x="1188" y="1347"/>
                    </a:lnTo>
                    <a:lnTo>
                      <a:pt x="1041" y="1429"/>
                    </a:lnTo>
                    <a:lnTo>
                      <a:pt x="911" y="1321"/>
                    </a:lnTo>
                    <a:lnTo>
                      <a:pt x="720" y="1279"/>
                    </a:lnTo>
                    <a:lnTo>
                      <a:pt x="574" y="1177"/>
                    </a:lnTo>
                    <a:lnTo>
                      <a:pt x="492" y="1249"/>
                    </a:lnTo>
                    <a:lnTo>
                      <a:pt x="394" y="925"/>
                    </a:lnTo>
                    <a:lnTo>
                      <a:pt x="431" y="686"/>
                    </a:lnTo>
                    <a:lnTo>
                      <a:pt x="416" y="602"/>
                    </a:lnTo>
                    <a:lnTo>
                      <a:pt x="316" y="580"/>
                    </a:lnTo>
                    <a:lnTo>
                      <a:pt x="278" y="636"/>
                    </a:lnTo>
                    <a:lnTo>
                      <a:pt x="177" y="648"/>
                    </a:lnTo>
                    <a:lnTo>
                      <a:pt x="3" y="508"/>
                    </a:lnTo>
                    <a:lnTo>
                      <a:pt x="0" y="592"/>
                    </a:lnTo>
                    <a:lnTo>
                      <a:pt x="50" y="648"/>
                    </a:lnTo>
                    <a:lnTo>
                      <a:pt x="58" y="798"/>
                    </a:lnTo>
                    <a:lnTo>
                      <a:pt x="29" y="860"/>
                    </a:lnTo>
                    <a:lnTo>
                      <a:pt x="68" y="1171"/>
                    </a:lnTo>
                    <a:lnTo>
                      <a:pt x="198" y="1453"/>
                    </a:lnTo>
                    <a:lnTo>
                      <a:pt x="177" y="1761"/>
                    </a:lnTo>
                    <a:lnTo>
                      <a:pt x="207" y="1845"/>
                    </a:lnTo>
                    <a:lnTo>
                      <a:pt x="200" y="2029"/>
                    </a:lnTo>
                    <a:lnTo>
                      <a:pt x="165" y="2205"/>
                    </a:lnTo>
                    <a:lnTo>
                      <a:pt x="229" y="2493"/>
                    </a:lnTo>
                    <a:lnTo>
                      <a:pt x="270" y="2531"/>
                    </a:lnTo>
                    <a:lnTo>
                      <a:pt x="308" y="2481"/>
                    </a:lnTo>
                    <a:lnTo>
                      <a:pt x="293" y="2573"/>
                    </a:lnTo>
                    <a:lnTo>
                      <a:pt x="180" y="2597"/>
                    </a:lnTo>
                    <a:lnTo>
                      <a:pt x="176" y="2601"/>
                    </a:lnTo>
                    <a:lnTo>
                      <a:pt x="249" y="2894"/>
                    </a:lnTo>
                    <a:lnTo>
                      <a:pt x="290" y="2922"/>
                    </a:lnTo>
                    <a:lnTo>
                      <a:pt x="399" y="2777"/>
                    </a:lnTo>
                    <a:lnTo>
                      <a:pt x="483" y="2846"/>
                    </a:lnTo>
                    <a:lnTo>
                      <a:pt x="483" y="2848"/>
                    </a:lnTo>
                    <a:lnTo>
                      <a:pt x="614" y="2872"/>
                    </a:lnTo>
                    <a:lnTo>
                      <a:pt x="666" y="2988"/>
                    </a:lnTo>
                    <a:lnTo>
                      <a:pt x="703" y="2938"/>
                    </a:lnTo>
                    <a:lnTo>
                      <a:pt x="741" y="2990"/>
                    </a:lnTo>
                    <a:lnTo>
                      <a:pt x="845" y="2890"/>
                    </a:lnTo>
                    <a:lnTo>
                      <a:pt x="983" y="2888"/>
                    </a:lnTo>
                    <a:lnTo>
                      <a:pt x="993" y="2807"/>
                    </a:lnTo>
                    <a:lnTo>
                      <a:pt x="1036" y="2814"/>
                    </a:lnTo>
                    <a:lnTo>
                      <a:pt x="1065" y="2996"/>
                    </a:lnTo>
                    <a:lnTo>
                      <a:pt x="1115" y="3044"/>
                    </a:lnTo>
                    <a:lnTo>
                      <a:pt x="1116" y="3132"/>
                    </a:lnTo>
                    <a:lnTo>
                      <a:pt x="1162" y="3138"/>
                    </a:lnTo>
                    <a:lnTo>
                      <a:pt x="1330" y="2958"/>
                    </a:lnTo>
                    <a:lnTo>
                      <a:pt x="1372" y="3002"/>
                    </a:lnTo>
                    <a:lnTo>
                      <a:pt x="1397" y="3264"/>
                    </a:lnTo>
                    <a:lnTo>
                      <a:pt x="1508" y="3414"/>
                    </a:lnTo>
                    <a:lnTo>
                      <a:pt x="1551" y="3382"/>
                    </a:lnTo>
                    <a:lnTo>
                      <a:pt x="1599" y="3490"/>
                    </a:lnTo>
                    <a:lnTo>
                      <a:pt x="1648" y="3514"/>
                    </a:lnTo>
                    <a:lnTo>
                      <a:pt x="1648" y="3512"/>
                    </a:lnTo>
                    <a:lnTo>
                      <a:pt x="1633" y="3284"/>
                    </a:lnTo>
                    <a:lnTo>
                      <a:pt x="1746" y="3126"/>
                    </a:lnTo>
                    <a:lnTo>
                      <a:pt x="1742" y="2848"/>
                    </a:lnTo>
                    <a:lnTo>
                      <a:pt x="1669" y="2715"/>
                    </a:lnTo>
                    <a:lnTo>
                      <a:pt x="1667" y="2617"/>
                    </a:lnTo>
                    <a:lnTo>
                      <a:pt x="1705" y="2537"/>
                    </a:lnTo>
                    <a:lnTo>
                      <a:pt x="1796" y="2505"/>
                    </a:lnTo>
                    <a:lnTo>
                      <a:pt x="1877" y="2407"/>
                    </a:lnTo>
                    <a:lnTo>
                      <a:pt x="1921" y="2455"/>
                    </a:lnTo>
                    <a:lnTo>
                      <a:pt x="2012" y="2415"/>
                    </a:lnTo>
                    <a:lnTo>
                      <a:pt x="2009" y="2329"/>
                    </a:lnTo>
                    <a:lnTo>
                      <a:pt x="2099" y="2119"/>
                    </a:lnTo>
                    <a:lnTo>
                      <a:pt x="2073" y="1939"/>
                    </a:lnTo>
                    <a:lnTo>
                      <a:pt x="2108" y="1863"/>
                    </a:lnTo>
                    <a:lnTo>
                      <a:pt x="2168" y="1863"/>
                    </a:lnTo>
                    <a:lnTo>
                      <a:pt x="2228" y="1573"/>
                    </a:lnTo>
                    <a:lnTo>
                      <a:pt x="2229" y="1573"/>
                    </a:lnTo>
                    <a:lnTo>
                      <a:pt x="2289" y="1497"/>
                    </a:lnTo>
                    <a:lnTo>
                      <a:pt x="2235" y="1239"/>
                    </a:lnTo>
                    <a:lnTo>
                      <a:pt x="2255" y="993"/>
                    </a:lnTo>
                    <a:lnTo>
                      <a:pt x="2233" y="726"/>
                    </a:lnTo>
                    <a:lnTo>
                      <a:pt x="2281" y="582"/>
                    </a:lnTo>
                    <a:lnTo>
                      <a:pt x="2228" y="326"/>
                    </a:lnTo>
                    <a:lnTo>
                      <a:pt x="2039" y="0"/>
                    </a:lnTo>
                    <a:close/>
                    <a:moveTo>
                      <a:pt x="2097" y="2115"/>
                    </a:moveTo>
                    <a:lnTo>
                      <a:pt x="2098" y="2115"/>
                    </a:lnTo>
                    <a:lnTo>
                      <a:pt x="2098" y="2117"/>
                    </a:lnTo>
                    <a:lnTo>
                      <a:pt x="2097" y="2115"/>
                    </a:lnTo>
                    <a:close/>
                  </a:path>
                </a:pathLst>
              </a:custGeom>
              <a:grpFill/>
              <a:ln w="9525">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76" name="Freeform 66">
                <a:extLst>
                  <a:ext uri="{FF2B5EF4-FFF2-40B4-BE49-F238E27FC236}">
                    <a16:creationId xmlns="" xmlns:a16="http://schemas.microsoft.com/office/drawing/2014/main" id="{782B879F-72F7-4DA2-9BC6-B9F1AAAE544A}"/>
                  </a:ext>
                </a:extLst>
              </p:cNvPr>
              <p:cNvSpPr>
                <a:spLocks/>
              </p:cNvSpPr>
              <p:nvPr/>
            </p:nvSpPr>
            <p:spPr bwMode="auto">
              <a:xfrm>
                <a:off x="3902" y="15"/>
                <a:ext cx="1748" cy="2093"/>
              </a:xfrm>
              <a:custGeom>
                <a:avLst/>
                <a:gdLst>
                  <a:gd name="T0" fmla="*/ 1077 w 1748"/>
                  <a:gd name="T1" fmla="*/ 560 h 4186"/>
                  <a:gd name="T2" fmla="*/ 903 w 1748"/>
                  <a:gd name="T3" fmla="*/ 692 h 4186"/>
                  <a:gd name="T4" fmla="*/ 813 w 1748"/>
                  <a:gd name="T5" fmla="*/ 494 h 4186"/>
                  <a:gd name="T6" fmla="*/ 743 w 1748"/>
                  <a:gd name="T7" fmla="*/ 412 h 4186"/>
                  <a:gd name="T8" fmla="*/ 721 w 1748"/>
                  <a:gd name="T9" fmla="*/ 50 h 4186"/>
                  <a:gd name="T10" fmla="*/ 423 w 1748"/>
                  <a:gd name="T11" fmla="*/ 126 h 4186"/>
                  <a:gd name="T12" fmla="*/ 130 w 1748"/>
                  <a:gd name="T13" fmla="*/ 408 h 4186"/>
                  <a:gd name="T14" fmla="*/ 174 w 1748"/>
                  <a:gd name="T15" fmla="*/ 1065 h 4186"/>
                  <a:gd name="T16" fmla="*/ 121 w 1748"/>
                  <a:gd name="T17" fmla="*/ 1193 h 4186"/>
                  <a:gd name="T18" fmla="*/ 164 w 1748"/>
                  <a:gd name="T19" fmla="*/ 1359 h 4186"/>
                  <a:gd name="T20" fmla="*/ 101 w 1748"/>
                  <a:gd name="T21" fmla="*/ 1495 h 4186"/>
                  <a:gd name="T22" fmla="*/ 105 w 1748"/>
                  <a:gd name="T23" fmla="*/ 1619 h 4186"/>
                  <a:gd name="T24" fmla="*/ 0 w 1748"/>
                  <a:gd name="T25" fmla="*/ 1903 h 4186"/>
                  <a:gd name="T26" fmla="*/ 242 w 1748"/>
                  <a:gd name="T27" fmla="*/ 2485 h 4186"/>
                  <a:gd name="T28" fmla="*/ 216 w 1748"/>
                  <a:gd name="T29" fmla="*/ 2896 h 4186"/>
                  <a:gd name="T30" fmla="*/ 250 w 1748"/>
                  <a:gd name="T31" fmla="*/ 3400 h 4186"/>
                  <a:gd name="T32" fmla="*/ 212 w 1748"/>
                  <a:gd name="T33" fmla="*/ 3574 h 4186"/>
                  <a:gd name="T34" fmla="*/ 395 w 1748"/>
                  <a:gd name="T35" fmla="*/ 3552 h 4186"/>
                  <a:gd name="T36" fmla="*/ 571 w 1748"/>
                  <a:gd name="T37" fmla="*/ 3568 h 4186"/>
                  <a:gd name="T38" fmla="*/ 842 w 1748"/>
                  <a:gd name="T39" fmla="*/ 3794 h 4186"/>
                  <a:gd name="T40" fmla="*/ 911 w 1748"/>
                  <a:gd name="T41" fmla="*/ 3780 h 4186"/>
                  <a:gd name="T42" fmla="*/ 1076 w 1748"/>
                  <a:gd name="T43" fmla="*/ 3710 h 4186"/>
                  <a:gd name="T44" fmla="*/ 1092 w 1748"/>
                  <a:gd name="T45" fmla="*/ 3872 h 4186"/>
                  <a:gd name="T46" fmla="*/ 1293 w 1748"/>
                  <a:gd name="T47" fmla="*/ 4184 h 4186"/>
                  <a:gd name="T48" fmla="*/ 1293 w 1748"/>
                  <a:gd name="T49" fmla="*/ 4184 h 4186"/>
                  <a:gd name="T50" fmla="*/ 1295 w 1748"/>
                  <a:gd name="T51" fmla="*/ 4186 h 4186"/>
                  <a:gd name="T52" fmla="*/ 1373 w 1748"/>
                  <a:gd name="T53" fmla="*/ 3836 h 4186"/>
                  <a:gd name="T54" fmla="*/ 1362 w 1748"/>
                  <a:gd name="T55" fmla="*/ 3676 h 4186"/>
                  <a:gd name="T56" fmla="*/ 1396 w 1748"/>
                  <a:gd name="T57" fmla="*/ 3362 h 4186"/>
                  <a:gd name="T58" fmla="*/ 1537 w 1748"/>
                  <a:gd name="T59" fmla="*/ 3158 h 4186"/>
                  <a:gd name="T60" fmla="*/ 1634 w 1748"/>
                  <a:gd name="T61" fmla="*/ 3128 h 4186"/>
                  <a:gd name="T62" fmla="*/ 1671 w 1748"/>
                  <a:gd name="T63" fmla="*/ 2681 h 4186"/>
                  <a:gd name="T64" fmla="*/ 1727 w 1748"/>
                  <a:gd name="T65" fmla="*/ 2369 h 4186"/>
                  <a:gd name="T66" fmla="*/ 1735 w 1748"/>
                  <a:gd name="T67" fmla="*/ 2081 h 4186"/>
                  <a:gd name="T68" fmla="*/ 1734 w 1748"/>
                  <a:gd name="T69" fmla="*/ 2077 h 4186"/>
                  <a:gd name="T70" fmla="*/ 1683 w 1748"/>
                  <a:gd name="T71" fmla="*/ 2043 h 4186"/>
                  <a:gd name="T72" fmla="*/ 1687 w 1748"/>
                  <a:gd name="T73" fmla="*/ 1687 h 4186"/>
                  <a:gd name="T74" fmla="*/ 1676 w 1748"/>
                  <a:gd name="T75" fmla="*/ 1511 h 4186"/>
                  <a:gd name="T76" fmla="*/ 1521 w 1748"/>
                  <a:gd name="T77" fmla="*/ 1393 h 4186"/>
                  <a:gd name="T78" fmla="*/ 1403 w 1748"/>
                  <a:gd name="T79" fmla="*/ 1413 h 4186"/>
                  <a:gd name="T80" fmla="*/ 1287 w 1748"/>
                  <a:gd name="T81" fmla="*/ 1097 h 4186"/>
                  <a:gd name="T82" fmla="*/ 1225 w 1748"/>
                  <a:gd name="T83" fmla="*/ 1077 h 4186"/>
                  <a:gd name="T84" fmla="*/ 1130 w 1748"/>
                  <a:gd name="T85" fmla="*/ 786 h 4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48" h="4186">
                    <a:moveTo>
                      <a:pt x="1137" y="696"/>
                    </a:moveTo>
                    <a:lnTo>
                      <a:pt x="1077" y="560"/>
                    </a:lnTo>
                    <a:lnTo>
                      <a:pt x="988" y="574"/>
                    </a:lnTo>
                    <a:lnTo>
                      <a:pt x="903" y="692"/>
                    </a:lnTo>
                    <a:lnTo>
                      <a:pt x="857" y="654"/>
                    </a:lnTo>
                    <a:lnTo>
                      <a:pt x="813" y="494"/>
                    </a:lnTo>
                    <a:lnTo>
                      <a:pt x="763" y="492"/>
                    </a:lnTo>
                    <a:lnTo>
                      <a:pt x="743" y="412"/>
                    </a:lnTo>
                    <a:lnTo>
                      <a:pt x="759" y="234"/>
                    </a:lnTo>
                    <a:lnTo>
                      <a:pt x="721" y="50"/>
                    </a:lnTo>
                    <a:lnTo>
                      <a:pt x="678" y="0"/>
                    </a:lnTo>
                    <a:lnTo>
                      <a:pt x="423" y="126"/>
                    </a:lnTo>
                    <a:lnTo>
                      <a:pt x="219" y="256"/>
                    </a:lnTo>
                    <a:lnTo>
                      <a:pt x="130" y="408"/>
                    </a:lnTo>
                    <a:lnTo>
                      <a:pt x="129" y="959"/>
                    </a:lnTo>
                    <a:lnTo>
                      <a:pt x="174" y="1065"/>
                    </a:lnTo>
                    <a:lnTo>
                      <a:pt x="132" y="1013"/>
                    </a:lnTo>
                    <a:lnTo>
                      <a:pt x="121" y="1193"/>
                    </a:lnTo>
                    <a:lnTo>
                      <a:pt x="128" y="1309"/>
                    </a:lnTo>
                    <a:lnTo>
                      <a:pt x="164" y="1359"/>
                    </a:lnTo>
                    <a:lnTo>
                      <a:pt x="106" y="1405"/>
                    </a:lnTo>
                    <a:lnTo>
                      <a:pt x="101" y="1495"/>
                    </a:lnTo>
                    <a:lnTo>
                      <a:pt x="148" y="1665"/>
                    </a:lnTo>
                    <a:lnTo>
                      <a:pt x="105" y="1619"/>
                    </a:lnTo>
                    <a:lnTo>
                      <a:pt x="2" y="1899"/>
                    </a:lnTo>
                    <a:lnTo>
                      <a:pt x="0" y="1903"/>
                    </a:lnTo>
                    <a:lnTo>
                      <a:pt x="189" y="2229"/>
                    </a:lnTo>
                    <a:lnTo>
                      <a:pt x="242" y="2485"/>
                    </a:lnTo>
                    <a:lnTo>
                      <a:pt x="194" y="2629"/>
                    </a:lnTo>
                    <a:lnTo>
                      <a:pt x="216" y="2896"/>
                    </a:lnTo>
                    <a:lnTo>
                      <a:pt x="196" y="3142"/>
                    </a:lnTo>
                    <a:lnTo>
                      <a:pt x="250" y="3400"/>
                    </a:lnTo>
                    <a:lnTo>
                      <a:pt x="190" y="3476"/>
                    </a:lnTo>
                    <a:lnTo>
                      <a:pt x="212" y="3574"/>
                    </a:lnTo>
                    <a:lnTo>
                      <a:pt x="299" y="3608"/>
                    </a:lnTo>
                    <a:lnTo>
                      <a:pt x="395" y="3552"/>
                    </a:lnTo>
                    <a:lnTo>
                      <a:pt x="536" y="3620"/>
                    </a:lnTo>
                    <a:lnTo>
                      <a:pt x="571" y="3568"/>
                    </a:lnTo>
                    <a:lnTo>
                      <a:pt x="737" y="3766"/>
                    </a:lnTo>
                    <a:lnTo>
                      <a:pt x="842" y="3794"/>
                    </a:lnTo>
                    <a:lnTo>
                      <a:pt x="872" y="3730"/>
                    </a:lnTo>
                    <a:lnTo>
                      <a:pt x="911" y="3780"/>
                    </a:lnTo>
                    <a:lnTo>
                      <a:pt x="1035" y="3688"/>
                    </a:lnTo>
                    <a:lnTo>
                      <a:pt x="1076" y="3710"/>
                    </a:lnTo>
                    <a:lnTo>
                      <a:pt x="1103" y="3786"/>
                    </a:lnTo>
                    <a:lnTo>
                      <a:pt x="1092" y="3872"/>
                    </a:lnTo>
                    <a:lnTo>
                      <a:pt x="1153" y="4002"/>
                    </a:lnTo>
                    <a:lnTo>
                      <a:pt x="1293" y="4184"/>
                    </a:lnTo>
                    <a:lnTo>
                      <a:pt x="1293" y="4182"/>
                    </a:lnTo>
                    <a:lnTo>
                      <a:pt x="1293" y="4184"/>
                    </a:lnTo>
                    <a:lnTo>
                      <a:pt x="1294" y="4186"/>
                    </a:lnTo>
                    <a:lnTo>
                      <a:pt x="1295" y="4186"/>
                    </a:lnTo>
                    <a:lnTo>
                      <a:pt x="1412" y="3872"/>
                    </a:lnTo>
                    <a:lnTo>
                      <a:pt x="1373" y="3836"/>
                    </a:lnTo>
                    <a:lnTo>
                      <a:pt x="1387" y="3750"/>
                    </a:lnTo>
                    <a:lnTo>
                      <a:pt x="1362" y="3676"/>
                    </a:lnTo>
                    <a:lnTo>
                      <a:pt x="1445" y="3610"/>
                    </a:lnTo>
                    <a:lnTo>
                      <a:pt x="1396" y="3362"/>
                    </a:lnTo>
                    <a:lnTo>
                      <a:pt x="1416" y="3282"/>
                    </a:lnTo>
                    <a:lnTo>
                      <a:pt x="1537" y="3158"/>
                    </a:lnTo>
                    <a:lnTo>
                      <a:pt x="1618" y="3216"/>
                    </a:lnTo>
                    <a:lnTo>
                      <a:pt x="1634" y="3128"/>
                    </a:lnTo>
                    <a:lnTo>
                      <a:pt x="1628" y="2691"/>
                    </a:lnTo>
                    <a:lnTo>
                      <a:pt x="1671" y="2681"/>
                    </a:lnTo>
                    <a:lnTo>
                      <a:pt x="1748" y="2463"/>
                    </a:lnTo>
                    <a:lnTo>
                      <a:pt x="1727" y="2369"/>
                    </a:lnTo>
                    <a:lnTo>
                      <a:pt x="1748" y="2261"/>
                    </a:lnTo>
                    <a:lnTo>
                      <a:pt x="1735" y="2081"/>
                    </a:lnTo>
                    <a:lnTo>
                      <a:pt x="1734" y="2081"/>
                    </a:lnTo>
                    <a:lnTo>
                      <a:pt x="1734" y="2077"/>
                    </a:lnTo>
                    <a:lnTo>
                      <a:pt x="1590" y="1997"/>
                    </a:lnTo>
                    <a:lnTo>
                      <a:pt x="1683" y="2043"/>
                    </a:lnTo>
                    <a:lnTo>
                      <a:pt x="1733" y="1851"/>
                    </a:lnTo>
                    <a:lnTo>
                      <a:pt x="1687" y="1687"/>
                    </a:lnTo>
                    <a:lnTo>
                      <a:pt x="1719" y="1491"/>
                    </a:lnTo>
                    <a:lnTo>
                      <a:pt x="1676" y="1511"/>
                    </a:lnTo>
                    <a:lnTo>
                      <a:pt x="1613" y="1359"/>
                    </a:lnTo>
                    <a:lnTo>
                      <a:pt x="1521" y="1393"/>
                    </a:lnTo>
                    <a:lnTo>
                      <a:pt x="1437" y="1353"/>
                    </a:lnTo>
                    <a:lnTo>
                      <a:pt x="1403" y="1413"/>
                    </a:lnTo>
                    <a:lnTo>
                      <a:pt x="1370" y="1135"/>
                    </a:lnTo>
                    <a:lnTo>
                      <a:pt x="1287" y="1097"/>
                    </a:lnTo>
                    <a:lnTo>
                      <a:pt x="1270" y="1013"/>
                    </a:lnTo>
                    <a:lnTo>
                      <a:pt x="1225" y="1077"/>
                    </a:lnTo>
                    <a:lnTo>
                      <a:pt x="1177" y="1045"/>
                    </a:lnTo>
                    <a:lnTo>
                      <a:pt x="1130" y="786"/>
                    </a:lnTo>
                    <a:lnTo>
                      <a:pt x="1137" y="696"/>
                    </a:lnTo>
                    <a:close/>
                  </a:path>
                </a:pathLst>
              </a:custGeom>
              <a:grpFill/>
              <a:ln w="9525">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77" name="Freeform 65">
                <a:extLst>
                  <a:ext uri="{FF2B5EF4-FFF2-40B4-BE49-F238E27FC236}">
                    <a16:creationId xmlns="" xmlns:a16="http://schemas.microsoft.com/office/drawing/2014/main" id="{FE0CA3C6-60B4-4BD6-9081-EE513421FA50}"/>
                  </a:ext>
                </a:extLst>
              </p:cNvPr>
              <p:cNvSpPr>
                <a:spLocks/>
              </p:cNvSpPr>
              <p:nvPr/>
            </p:nvSpPr>
            <p:spPr bwMode="auto">
              <a:xfrm>
                <a:off x="5151" y="848"/>
                <a:ext cx="2977" cy="2498"/>
              </a:xfrm>
              <a:custGeom>
                <a:avLst/>
                <a:gdLst>
                  <a:gd name="T0" fmla="*/ 1522 w 2977"/>
                  <a:gd name="T1" fmla="*/ 1213 h 4997"/>
                  <a:gd name="T2" fmla="*/ 1349 w 2977"/>
                  <a:gd name="T3" fmla="*/ 1213 h 4997"/>
                  <a:gd name="T4" fmla="*/ 1204 w 2977"/>
                  <a:gd name="T5" fmla="*/ 1014 h 4997"/>
                  <a:gd name="T6" fmla="*/ 1160 w 2977"/>
                  <a:gd name="T7" fmla="*/ 1024 h 4997"/>
                  <a:gd name="T8" fmla="*/ 965 w 2977"/>
                  <a:gd name="T9" fmla="*/ 698 h 4997"/>
                  <a:gd name="T10" fmla="*/ 844 w 2977"/>
                  <a:gd name="T11" fmla="*/ 330 h 4997"/>
                  <a:gd name="T12" fmla="*/ 844 w 2977"/>
                  <a:gd name="T13" fmla="*/ 0 h 4997"/>
                  <a:gd name="T14" fmla="*/ 621 w 2977"/>
                  <a:gd name="T15" fmla="*/ 448 h 4997"/>
                  <a:gd name="T16" fmla="*/ 499 w 2977"/>
                  <a:gd name="T17" fmla="*/ 596 h 4997"/>
                  <a:gd name="T18" fmla="*/ 422 w 2977"/>
                  <a:gd name="T19" fmla="*/ 1016 h 4997"/>
                  <a:gd name="T20" fmla="*/ 369 w 2977"/>
                  <a:gd name="T21" fmla="*/ 1551 h 4997"/>
                  <a:gd name="T22" fmla="*/ 147 w 2977"/>
                  <a:gd name="T23" fmla="*/ 1697 h 4997"/>
                  <a:gd name="T24" fmla="*/ 138 w 2977"/>
                  <a:gd name="T25" fmla="*/ 2085 h 4997"/>
                  <a:gd name="T26" fmla="*/ 46 w 2977"/>
                  <a:gd name="T27" fmla="*/ 2521 h 4997"/>
                  <a:gd name="T28" fmla="*/ 0 w 2977"/>
                  <a:gd name="T29" fmla="*/ 2651 h 4997"/>
                  <a:gd name="T30" fmla="*/ 48 w 2977"/>
                  <a:gd name="T31" fmla="*/ 3106 h 4997"/>
                  <a:gd name="T32" fmla="*/ 65 w 2977"/>
                  <a:gd name="T33" fmla="*/ 3436 h 4997"/>
                  <a:gd name="T34" fmla="*/ 201 w 2977"/>
                  <a:gd name="T35" fmla="*/ 3794 h 4997"/>
                  <a:gd name="T36" fmla="*/ 526 w 2977"/>
                  <a:gd name="T37" fmla="*/ 4206 h 4997"/>
                  <a:gd name="T38" fmla="*/ 697 w 2977"/>
                  <a:gd name="T39" fmla="*/ 4160 h 4997"/>
                  <a:gd name="T40" fmla="*/ 892 w 2977"/>
                  <a:gd name="T41" fmla="*/ 4160 h 4997"/>
                  <a:gd name="T42" fmla="*/ 971 w 2977"/>
                  <a:gd name="T43" fmla="*/ 4288 h 4997"/>
                  <a:gd name="T44" fmla="*/ 970 w 2977"/>
                  <a:gd name="T45" fmla="*/ 4524 h 4997"/>
                  <a:gd name="T46" fmla="*/ 1193 w 2977"/>
                  <a:gd name="T47" fmla="*/ 4780 h 4997"/>
                  <a:gd name="T48" fmla="*/ 1269 w 2977"/>
                  <a:gd name="T49" fmla="*/ 4806 h 4997"/>
                  <a:gd name="T50" fmla="*/ 1419 w 2977"/>
                  <a:gd name="T51" fmla="*/ 4668 h 4997"/>
                  <a:gd name="T52" fmla="*/ 1504 w 2977"/>
                  <a:gd name="T53" fmla="*/ 4308 h 4997"/>
                  <a:gd name="T54" fmla="*/ 1579 w 2977"/>
                  <a:gd name="T55" fmla="*/ 4176 h 4997"/>
                  <a:gd name="T56" fmla="*/ 1810 w 2977"/>
                  <a:gd name="T57" fmla="*/ 4128 h 4997"/>
                  <a:gd name="T58" fmla="*/ 2051 w 2977"/>
                  <a:gd name="T59" fmla="*/ 4124 h 4997"/>
                  <a:gd name="T60" fmla="*/ 2194 w 2977"/>
                  <a:gd name="T61" fmla="*/ 4308 h 4997"/>
                  <a:gd name="T62" fmla="*/ 2359 w 2977"/>
                  <a:gd name="T63" fmla="*/ 4732 h 4997"/>
                  <a:gd name="T64" fmla="*/ 2441 w 2977"/>
                  <a:gd name="T65" fmla="*/ 4906 h 4997"/>
                  <a:gd name="T66" fmla="*/ 2586 w 2977"/>
                  <a:gd name="T67" fmla="*/ 4967 h 4997"/>
                  <a:gd name="T68" fmla="*/ 2640 w 2977"/>
                  <a:gd name="T69" fmla="*/ 4774 h 4997"/>
                  <a:gd name="T70" fmla="*/ 2672 w 2977"/>
                  <a:gd name="T71" fmla="*/ 4004 h 4997"/>
                  <a:gd name="T72" fmla="*/ 2755 w 2977"/>
                  <a:gd name="T73" fmla="*/ 2781 h 4997"/>
                  <a:gd name="T74" fmla="*/ 2846 w 2977"/>
                  <a:gd name="T75" fmla="*/ 1945 h 4997"/>
                  <a:gd name="T76" fmla="*/ 2616 w 2977"/>
                  <a:gd name="T77" fmla="*/ 1921 h 4997"/>
                  <a:gd name="T78" fmla="*/ 2290 w 2977"/>
                  <a:gd name="T79" fmla="*/ 1789 h 4997"/>
                  <a:gd name="T80" fmla="*/ 2170 w 2977"/>
                  <a:gd name="T81" fmla="*/ 1665 h 4997"/>
                  <a:gd name="T82" fmla="*/ 2081 w 2977"/>
                  <a:gd name="T83" fmla="*/ 1779 h 4997"/>
                  <a:gd name="T84" fmla="*/ 1886 w 2977"/>
                  <a:gd name="T85" fmla="*/ 1259 h 4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77" h="4997">
                    <a:moveTo>
                      <a:pt x="1649" y="1285"/>
                    </a:moveTo>
                    <a:lnTo>
                      <a:pt x="1606" y="1289"/>
                    </a:lnTo>
                    <a:lnTo>
                      <a:pt x="1522" y="1213"/>
                    </a:lnTo>
                    <a:lnTo>
                      <a:pt x="1473" y="1128"/>
                    </a:lnTo>
                    <a:lnTo>
                      <a:pt x="1368" y="1128"/>
                    </a:lnTo>
                    <a:lnTo>
                      <a:pt x="1349" y="1213"/>
                    </a:lnTo>
                    <a:lnTo>
                      <a:pt x="1263" y="1235"/>
                    </a:lnTo>
                    <a:lnTo>
                      <a:pt x="1210" y="1014"/>
                    </a:lnTo>
                    <a:lnTo>
                      <a:pt x="1204" y="1014"/>
                    </a:lnTo>
                    <a:lnTo>
                      <a:pt x="1202" y="1016"/>
                    </a:lnTo>
                    <a:lnTo>
                      <a:pt x="1200" y="1016"/>
                    </a:lnTo>
                    <a:lnTo>
                      <a:pt x="1160" y="1024"/>
                    </a:lnTo>
                    <a:lnTo>
                      <a:pt x="1161" y="926"/>
                    </a:lnTo>
                    <a:lnTo>
                      <a:pt x="1068" y="880"/>
                    </a:lnTo>
                    <a:lnTo>
                      <a:pt x="965" y="698"/>
                    </a:lnTo>
                    <a:lnTo>
                      <a:pt x="874" y="702"/>
                    </a:lnTo>
                    <a:lnTo>
                      <a:pt x="888" y="506"/>
                    </a:lnTo>
                    <a:lnTo>
                      <a:pt x="844" y="330"/>
                    </a:lnTo>
                    <a:lnTo>
                      <a:pt x="844" y="202"/>
                    </a:lnTo>
                    <a:lnTo>
                      <a:pt x="885" y="48"/>
                    </a:lnTo>
                    <a:lnTo>
                      <a:pt x="844" y="0"/>
                    </a:lnTo>
                    <a:lnTo>
                      <a:pt x="781" y="132"/>
                    </a:lnTo>
                    <a:lnTo>
                      <a:pt x="755" y="328"/>
                    </a:lnTo>
                    <a:lnTo>
                      <a:pt x="621" y="448"/>
                    </a:lnTo>
                    <a:lnTo>
                      <a:pt x="538" y="394"/>
                    </a:lnTo>
                    <a:lnTo>
                      <a:pt x="486" y="416"/>
                    </a:lnTo>
                    <a:lnTo>
                      <a:pt x="499" y="596"/>
                    </a:lnTo>
                    <a:lnTo>
                      <a:pt x="478" y="704"/>
                    </a:lnTo>
                    <a:lnTo>
                      <a:pt x="499" y="798"/>
                    </a:lnTo>
                    <a:lnTo>
                      <a:pt x="422" y="1016"/>
                    </a:lnTo>
                    <a:lnTo>
                      <a:pt x="379" y="1026"/>
                    </a:lnTo>
                    <a:lnTo>
                      <a:pt x="385" y="1463"/>
                    </a:lnTo>
                    <a:lnTo>
                      <a:pt x="369" y="1551"/>
                    </a:lnTo>
                    <a:lnTo>
                      <a:pt x="288" y="1493"/>
                    </a:lnTo>
                    <a:lnTo>
                      <a:pt x="167" y="1617"/>
                    </a:lnTo>
                    <a:lnTo>
                      <a:pt x="147" y="1697"/>
                    </a:lnTo>
                    <a:lnTo>
                      <a:pt x="196" y="1945"/>
                    </a:lnTo>
                    <a:lnTo>
                      <a:pt x="113" y="2011"/>
                    </a:lnTo>
                    <a:lnTo>
                      <a:pt x="138" y="2085"/>
                    </a:lnTo>
                    <a:lnTo>
                      <a:pt x="124" y="2171"/>
                    </a:lnTo>
                    <a:lnTo>
                      <a:pt x="163" y="2207"/>
                    </a:lnTo>
                    <a:lnTo>
                      <a:pt x="46" y="2521"/>
                    </a:lnTo>
                    <a:lnTo>
                      <a:pt x="45" y="2521"/>
                    </a:lnTo>
                    <a:lnTo>
                      <a:pt x="39" y="2583"/>
                    </a:lnTo>
                    <a:lnTo>
                      <a:pt x="0" y="2651"/>
                    </a:lnTo>
                    <a:lnTo>
                      <a:pt x="53" y="2907"/>
                    </a:lnTo>
                    <a:lnTo>
                      <a:pt x="93" y="2957"/>
                    </a:lnTo>
                    <a:lnTo>
                      <a:pt x="48" y="3106"/>
                    </a:lnTo>
                    <a:lnTo>
                      <a:pt x="2" y="3128"/>
                    </a:lnTo>
                    <a:lnTo>
                      <a:pt x="8" y="3392"/>
                    </a:lnTo>
                    <a:lnTo>
                      <a:pt x="65" y="3436"/>
                    </a:lnTo>
                    <a:lnTo>
                      <a:pt x="133" y="3606"/>
                    </a:lnTo>
                    <a:lnTo>
                      <a:pt x="171" y="3862"/>
                    </a:lnTo>
                    <a:lnTo>
                      <a:pt x="201" y="3794"/>
                    </a:lnTo>
                    <a:lnTo>
                      <a:pt x="256" y="3920"/>
                    </a:lnTo>
                    <a:lnTo>
                      <a:pt x="333" y="4254"/>
                    </a:lnTo>
                    <a:lnTo>
                      <a:pt x="526" y="4206"/>
                    </a:lnTo>
                    <a:lnTo>
                      <a:pt x="571" y="4248"/>
                    </a:lnTo>
                    <a:lnTo>
                      <a:pt x="604" y="4188"/>
                    </a:lnTo>
                    <a:lnTo>
                      <a:pt x="697" y="4160"/>
                    </a:lnTo>
                    <a:lnTo>
                      <a:pt x="769" y="4038"/>
                    </a:lnTo>
                    <a:lnTo>
                      <a:pt x="883" y="4074"/>
                    </a:lnTo>
                    <a:lnTo>
                      <a:pt x="892" y="4160"/>
                    </a:lnTo>
                    <a:lnTo>
                      <a:pt x="931" y="4190"/>
                    </a:lnTo>
                    <a:lnTo>
                      <a:pt x="926" y="4280"/>
                    </a:lnTo>
                    <a:lnTo>
                      <a:pt x="971" y="4288"/>
                    </a:lnTo>
                    <a:lnTo>
                      <a:pt x="997" y="4358"/>
                    </a:lnTo>
                    <a:lnTo>
                      <a:pt x="1014" y="4450"/>
                    </a:lnTo>
                    <a:lnTo>
                      <a:pt x="970" y="4524"/>
                    </a:lnTo>
                    <a:lnTo>
                      <a:pt x="1006" y="4672"/>
                    </a:lnTo>
                    <a:lnTo>
                      <a:pt x="1147" y="4732"/>
                    </a:lnTo>
                    <a:lnTo>
                      <a:pt x="1193" y="4780"/>
                    </a:lnTo>
                    <a:lnTo>
                      <a:pt x="1193" y="4868"/>
                    </a:lnTo>
                    <a:lnTo>
                      <a:pt x="1268" y="4808"/>
                    </a:lnTo>
                    <a:lnTo>
                      <a:pt x="1269" y="4806"/>
                    </a:lnTo>
                    <a:lnTo>
                      <a:pt x="1285" y="4732"/>
                    </a:lnTo>
                    <a:lnTo>
                      <a:pt x="1386" y="4612"/>
                    </a:lnTo>
                    <a:lnTo>
                      <a:pt x="1419" y="4668"/>
                    </a:lnTo>
                    <a:lnTo>
                      <a:pt x="1467" y="4636"/>
                    </a:lnTo>
                    <a:lnTo>
                      <a:pt x="1472" y="4382"/>
                    </a:lnTo>
                    <a:lnTo>
                      <a:pt x="1504" y="4308"/>
                    </a:lnTo>
                    <a:lnTo>
                      <a:pt x="1547" y="4320"/>
                    </a:lnTo>
                    <a:lnTo>
                      <a:pt x="1581" y="4220"/>
                    </a:lnTo>
                    <a:lnTo>
                      <a:pt x="1579" y="4176"/>
                    </a:lnTo>
                    <a:lnTo>
                      <a:pt x="1579" y="4174"/>
                    </a:lnTo>
                    <a:lnTo>
                      <a:pt x="1702" y="3998"/>
                    </a:lnTo>
                    <a:lnTo>
                      <a:pt x="1810" y="4128"/>
                    </a:lnTo>
                    <a:lnTo>
                      <a:pt x="1896" y="4078"/>
                    </a:lnTo>
                    <a:lnTo>
                      <a:pt x="1973" y="4192"/>
                    </a:lnTo>
                    <a:lnTo>
                      <a:pt x="2051" y="4124"/>
                    </a:lnTo>
                    <a:lnTo>
                      <a:pt x="2179" y="4326"/>
                    </a:lnTo>
                    <a:lnTo>
                      <a:pt x="2193" y="4308"/>
                    </a:lnTo>
                    <a:lnTo>
                      <a:pt x="2194" y="4308"/>
                    </a:lnTo>
                    <a:lnTo>
                      <a:pt x="2309" y="4460"/>
                    </a:lnTo>
                    <a:lnTo>
                      <a:pt x="2316" y="4734"/>
                    </a:lnTo>
                    <a:lnTo>
                      <a:pt x="2359" y="4732"/>
                    </a:lnTo>
                    <a:lnTo>
                      <a:pt x="2391" y="4888"/>
                    </a:lnTo>
                    <a:lnTo>
                      <a:pt x="2396" y="4886"/>
                    </a:lnTo>
                    <a:lnTo>
                      <a:pt x="2441" y="4906"/>
                    </a:lnTo>
                    <a:lnTo>
                      <a:pt x="2428" y="4995"/>
                    </a:lnTo>
                    <a:lnTo>
                      <a:pt x="2545" y="4997"/>
                    </a:lnTo>
                    <a:lnTo>
                      <a:pt x="2586" y="4967"/>
                    </a:lnTo>
                    <a:lnTo>
                      <a:pt x="2594" y="4874"/>
                    </a:lnTo>
                    <a:lnTo>
                      <a:pt x="2637" y="4870"/>
                    </a:lnTo>
                    <a:lnTo>
                      <a:pt x="2640" y="4774"/>
                    </a:lnTo>
                    <a:lnTo>
                      <a:pt x="2675" y="4714"/>
                    </a:lnTo>
                    <a:lnTo>
                      <a:pt x="2631" y="4476"/>
                    </a:lnTo>
                    <a:lnTo>
                      <a:pt x="2672" y="4004"/>
                    </a:lnTo>
                    <a:lnTo>
                      <a:pt x="2643" y="3686"/>
                    </a:lnTo>
                    <a:lnTo>
                      <a:pt x="2733" y="3262"/>
                    </a:lnTo>
                    <a:lnTo>
                      <a:pt x="2755" y="2781"/>
                    </a:lnTo>
                    <a:lnTo>
                      <a:pt x="2916" y="2363"/>
                    </a:lnTo>
                    <a:lnTo>
                      <a:pt x="2977" y="2037"/>
                    </a:lnTo>
                    <a:lnTo>
                      <a:pt x="2846" y="1945"/>
                    </a:lnTo>
                    <a:lnTo>
                      <a:pt x="2620" y="1927"/>
                    </a:lnTo>
                    <a:lnTo>
                      <a:pt x="2615" y="1925"/>
                    </a:lnTo>
                    <a:lnTo>
                      <a:pt x="2616" y="1921"/>
                    </a:lnTo>
                    <a:lnTo>
                      <a:pt x="2493" y="1699"/>
                    </a:lnTo>
                    <a:lnTo>
                      <a:pt x="2395" y="1825"/>
                    </a:lnTo>
                    <a:lnTo>
                      <a:pt x="2290" y="1789"/>
                    </a:lnTo>
                    <a:lnTo>
                      <a:pt x="2251" y="1827"/>
                    </a:lnTo>
                    <a:lnTo>
                      <a:pt x="2216" y="1707"/>
                    </a:lnTo>
                    <a:lnTo>
                      <a:pt x="2170" y="1665"/>
                    </a:lnTo>
                    <a:lnTo>
                      <a:pt x="2127" y="1711"/>
                    </a:lnTo>
                    <a:lnTo>
                      <a:pt x="2123" y="1801"/>
                    </a:lnTo>
                    <a:lnTo>
                      <a:pt x="2081" y="1779"/>
                    </a:lnTo>
                    <a:lnTo>
                      <a:pt x="1958" y="1501"/>
                    </a:lnTo>
                    <a:lnTo>
                      <a:pt x="1932" y="1321"/>
                    </a:lnTo>
                    <a:lnTo>
                      <a:pt x="1886" y="1259"/>
                    </a:lnTo>
                    <a:lnTo>
                      <a:pt x="1717" y="1179"/>
                    </a:lnTo>
                    <a:lnTo>
                      <a:pt x="1649" y="1285"/>
                    </a:lnTo>
                    <a:close/>
                  </a:path>
                </a:pathLst>
              </a:custGeom>
              <a:grpFill/>
              <a:ln w="9525">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78" name="Freeform 64">
                <a:extLst>
                  <a:ext uri="{FF2B5EF4-FFF2-40B4-BE49-F238E27FC236}">
                    <a16:creationId xmlns="" xmlns:a16="http://schemas.microsoft.com/office/drawing/2014/main" id="{4836FE42-637E-48EE-A540-D8E97B7D4F0D}"/>
                  </a:ext>
                </a:extLst>
              </p:cNvPr>
              <p:cNvSpPr>
                <a:spLocks/>
              </p:cNvSpPr>
              <p:nvPr/>
            </p:nvSpPr>
            <p:spPr bwMode="auto">
              <a:xfrm>
                <a:off x="4810" y="2544"/>
                <a:ext cx="2732" cy="2093"/>
              </a:xfrm>
              <a:custGeom>
                <a:avLst/>
                <a:gdLst>
                  <a:gd name="T0" fmla="*/ 1920 w 2732"/>
                  <a:gd name="T1" fmla="*/ 782 h 4186"/>
                  <a:gd name="T2" fmla="*/ 1922 w 2732"/>
                  <a:gd name="T3" fmla="*/ 828 h 4186"/>
                  <a:gd name="T4" fmla="*/ 1845 w 2732"/>
                  <a:gd name="T5" fmla="*/ 916 h 4186"/>
                  <a:gd name="T6" fmla="*/ 1808 w 2732"/>
                  <a:gd name="T7" fmla="*/ 1244 h 4186"/>
                  <a:gd name="T8" fmla="*/ 1727 w 2732"/>
                  <a:gd name="T9" fmla="*/ 1220 h 4186"/>
                  <a:gd name="T10" fmla="*/ 1610 w 2732"/>
                  <a:gd name="T11" fmla="*/ 1414 h 4186"/>
                  <a:gd name="T12" fmla="*/ 1534 w 2732"/>
                  <a:gd name="T13" fmla="*/ 1476 h 4186"/>
                  <a:gd name="T14" fmla="*/ 1488 w 2732"/>
                  <a:gd name="T15" fmla="*/ 1340 h 4186"/>
                  <a:gd name="T16" fmla="*/ 1311 w 2732"/>
                  <a:gd name="T17" fmla="*/ 1132 h 4186"/>
                  <a:gd name="T18" fmla="*/ 1338 w 2732"/>
                  <a:gd name="T19" fmla="*/ 966 h 4186"/>
                  <a:gd name="T20" fmla="*/ 1267 w 2732"/>
                  <a:gd name="T21" fmla="*/ 888 h 4186"/>
                  <a:gd name="T22" fmla="*/ 1233 w 2732"/>
                  <a:gd name="T23" fmla="*/ 768 h 4186"/>
                  <a:gd name="T24" fmla="*/ 1110 w 2732"/>
                  <a:gd name="T25" fmla="*/ 646 h 4186"/>
                  <a:gd name="T26" fmla="*/ 945 w 2732"/>
                  <a:gd name="T27" fmla="*/ 796 h 4186"/>
                  <a:gd name="T28" fmla="*/ 867 w 2732"/>
                  <a:gd name="T29" fmla="*/ 814 h 4186"/>
                  <a:gd name="T30" fmla="*/ 597 w 2732"/>
                  <a:gd name="T31" fmla="*/ 528 h 4186"/>
                  <a:gd name="T32" fmla="*/ 512 w 2732"/>
                  <a:gd name="T33" fmla="*/ 470 h 4186"/>
                  <a:gd name="T34" fmla="*/ 406 w 2732"/>
                  <a:gd name="T35" fmla="*/ 44 h 4186"/>
                  <a:gd name="T36" fmla="*/ 113 w 2732"/>
                  <a:gd name="T37" fmla="*/ 92 h 4186"/>
                  <a:gd name="T38" fmla="*/ 51 w 2732"/>
                  <a:gd name="T39" fmla="*/ 434 h 4186"/>
                  <a:gd name="T40" fmla="*/ 158 w 2732"/>
                  <a:gd name="T41" fmla="*/ 840 h 4186"/>
                  <a:gd name="T42" fmla="*/ 105 w 2732"/>
                  <a:gd name="T43" fmla="*/ 1080 h 4186"/>
                  <a:gd name="T44" fmla="*/ 0 w 2732"/>
                  <a:gd name="T45" fmla="*/ 1256 h 4186"/>
                  <a:gd name="T46" fmla="*/ 80 w 2732"/>
                  <a:gd name="T47" fmla="*/ 1551 h 4186"/>
                  <a:gd name="T48" fmla="*/ 15 w 2732"/>
                  <a:gd name="T49" fmla="*/ 1645 h 4186"/>
                  <a:gd name="T50" fmla="*/ 19 w 2732"/>
                  <a:gd name="T51" fmla="*/ 2023 h 4186"/>
                  <a:gd name="T52" fmla="*/ 108 w 2732"/>
                  <a:gd name="T53" fmla="*/ 2319 h 4186"/>
                  <a:gd name="T54" fmla="*/ 146 w 2732"/>
                  <a:gd name="T55" fmla="*/ 2561 h 4186"/>
                  <a:gd name="T56" fmla="*/ 121 w 2732"/>
                  <a:gd name="T57" fmla="*/ 3011 h 4186"/>
                  <a:gd name="T58" fmla="*/ 308 w 2732"/>
                  <a:gd name="T59" fmla="*/ 3209 h 4186"/>
                  <a:gd name="T60" fmla="*/ 418 w 2732"/>
                  <a:gd name="T61" fmla="*/ 3271 h 4186"/>
                  <a:gd name="T62" fmla="*/ 611 w 2732"/>
                  <a:gd name="T63" fmla="*/ 3500 h 4186"/>
                  <a:gd name="T64" fmla="*/ 757 w 2732"/>
                  <a:gd name="T65" fmla="*/ 3660 h 4186"/>
                  <a:gd name="T66" fmla="*/ 693 w 2732"/>
                  <a:gd name="T67" fmla="*/ 3974 h 4186"/>
                  <a:gd name="T68" fmla="*/ 772 w 2732"/>
                  <a:gd name="T69" fmla="*/ 4166 h 4186"/>
                  <a:gd name="T70" fmla="*/ 926 w 2732"/>
                  <a:gd name="T71" fmla="*/ 4186 h 4186"/>
                  <a:gd name="T72" fmla="*/ 1018 w 2732"/>
                  <a:gd name="T73" fmla="*/ 3976 h 4186"/>
                  <a:gd name="T74" fmla="*/ 1088 w 2732"/>
                  <a:gd name="T75" fmla="*/ 3972 h 4186"/>
                  <a:gd name="T76" fmla="*/ 1160 w 2732"/>
                  <a:gd name="T77" fmla="*/ 3970 h 4186"/>
                  <a:gd name="T78" fmla="*/ 1271 w 2732"/>
                  <a:gd name="T79" fmla="*/ 4132 h 4186"/>
                  <a:gd name="T80" fmla="*/ 1452 w 2732"/>
                  <a:gd name="T81" fmla="*/ 3538 h 4186"/>
                  <a:gd name="T82" fmla="*/ 1610 w 2732"/>
                  <a:gd name="T83" fmla="*/ 3598 h 4186"/>
                  <a:gd name="T84" fmla="*/ 1719 w 2732"/>
                  <a:gd name="T85" fmla="*/ 3834 h 4186"/>
                  <a:gd name="T86" fmla="*/ 1765 w 2732"/>
                  <a:gd name="T87" fmla="*/ 3920 h 4186"/>
                  <a:gd name="T88" fmla="*/ 1878 w 2732"/>
                  <a:gd name="T89" fmla="*/ 3838 h 4186"/>
                  <a:gd name="T90" fmla="*/ 1945 w 2732"/>
                  <a:gd name="T91" fmla="*/ 3916 h 4186"/>
                  <a:gd name="T92" fmla="*/ 2108 w 2732"/>
                  <a:gd name="T93" fmla="*/ 3616 h 4186"/>
                  <a:gd name="T94" fmla="*/ 2106 w 2732"/>
                  <a:gd name="T95" fmla="*/ 3612 h 4186"/>
                  <a:gd name="T96" fmla="*/ 2340 w 2732"/>
                  <a:gd name="T97" fmla="*/ 2913 h 4186"/>
                  <a:gd name="T98" fmla="*/ 2459 w 2732"/>
                  <a:gd name="T99" fmla="*/ 2435 h 4186"/>
                  <a:gd name="T100" fmla="*/ 2635 w 2732"/>
                  <a:gd name="T101" fmla="*/ 1905 h 4186"/>
                  <a:gd name="T102" fmla="*/ 2605 w 2732"/>
                  <a:gd name="T103" fmla="*/ 1729 h 4186"/>
                  <a:gd name="T104" fmla="*/ 2677 w 2732"/>
                  <a:gd name="T105" fmla="*/ 1510 h 4186"/>
                  <a:gd name="T106" fmla="*/ 2700 w 2732"/>
                  <a:gd name="T107" fmla="*/ 1340 h 4186"/>
                  <a:gd name="T108" fmla="*/ 2650 w 2732"/>
                  <a:gd name="T109" fmla="*/ 1068 h 4186"/>
                  <a:gd name="T110" fmla="*/ 2534 w 2732"/>
                  <a:gd name="T111" fmla="*/ 916 h 4186"/>
                  <a:gd name="T112" fmla="*/ 2392 w 2732"/>
                  <a:gd name="T113" fmla="*/ 732 h 4186"/>
                  <a:gd name="T114" fmla="*/ 2237 w 2732"/>
                  <a:gd name="T115" fmla="*/ 686 h 4186"/>
                  <a:gd name="T116" fmla="*/ 2043 w 2732"/>
                  <a:gd name="T117" fmla="*/ 606 h 4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32" h="4186">
                    <a:moveTo>
                      <a:pt x="2043" y="606"/>
                    </a:moveTo>
                    <a:lnTo>
                      <a:pt x="1920" y="782"/>
                    </a:lnTo>
                    <a:lnTo>
                      <a:pt x="1920" y="784"/>
                    </a:lnTo>
                    <a:lnTo>
                      <a:pt x="1922" y="828"/>
                    </a:lnTo>
                    <a:lnTo>
                      <a:pt x="1888" y="928"/>
                    </a:lnTo>
                    <a:lnTo>
                      <a:pt x="1845" y="916"/>
                    </a:lnTo>
                    <a:lnTo>
                      <a:pt x="1813" y="990"/>
                    </a:lnTo>
                    <a:lnTo>
                      <a:pt x="1808" y="1244"/>
                    </a:lnTo>
                    <a:lnTo>
                      <a:pt x="1760" y="1276"/>
                    </a:lnTo>
                    <a:lnTo>
                      <a:pt x="1727" y="1220"/>
                    </a:lnTo>
                    <a:lnTo>
                      <a:pt x="1626" y="1340"/>
                    </a:lnTo>
                    <a:lnTo>
                      <a:pt x="1610" y="1414"/>
                    </a:lnTo>
                    <a:lnTo>
                      <a:pt x="1609" y="1416"/>
                    </a:lnTo>
                    <a:lnTo>
                      <a:pt x="1534" y="1476"/>
                    </a:lnTo>
                    <a:lnTo>
                      <a:pt x="1534" y="1388"/>
                    </a:lnTo>
                    <a:lnTo>
                      <a:pt x="1488" y="1340"/>
                    </a:lnTo>
                    <a:lnTo>
                      <a:pt x="1347" y="1280"/>
                    </a:lnTo>
                    <a:lnTo>
                      <a:pt x="1311" y="1132"/>
                    </a:lnTo>
                    <a:lnTo>
                      <a:pt x="1355" y="1058"/>
                    </a:lnTo>
                    <a:lnTo>
                      <a:pt x="1338" y="966"/>
                    </a:lnTo>
                    <a:lnTo>
                      <a:pt x="1312" y="896"/>
                    </a:lnTo>
                    <a:lnTo>
                      <a:pt x="1267" y="888"/>
                    </a:lnTo>
                    <a:lnTo>
                      <a:pt x="1272" y="798"/>
                    </a:lnTo>
                    <a:lnTo>
                      <a:pt x="1233" y="768"/>
                    </a:lnTo>
                    <a:lnTo>
                      <a:pt x="1224" y="682"/>
                    </a:lnTo>
                    <a:lnTo>
                      <a:pt x="1110" y="646"/>
                    </a:lnTo>
                    <a:lnTo>
                      <a:pt x="1038" y="768"/>
                    </a:lnTo>
                    <a:lnTo>
                      <a:pt x="945" y="796"/>
                    </a:lnTo>
                    <a:lnTo>
                      <a:pt x="912" y="856"/>
                    </a:lnTo>
                    <a:lnTo>
                      <a:pt x="867" y="814"/>
                    </a:lnTo>
                    <a:lnTo>
                      <a:pt x="674" y="862"/>
                    </a:lnTo>
                    <a:lnTo>
                      <a:pt x="597" y="528"/>
                    </a:lnTo>
                    <a:lnTo>
                      <a:pt x="542" y="402"/>
                    </a:lnTo>
                    <a:lnTo>
                      <a:pt x="512" y="470"/>
                    </a:lnTo>
                    <a:lnTo>
                      <a:pt x="474" y="214"/>
                    </a:lnTo>
                    <a:lnTo>
                      <a:pt x="406" y="44"/>
                    </a:lnTo>
                    <a:lnTo>
                      <a:pt x="349" y="0"/>
                    </a:lnTo>
                    <a:lnTo>
                      <a:pt x="113" y="92"/>
                    </a:lnTo>
                    <a:lnTo>
                      <a:pt x="110" y="274"/>
                    </a:lnTo>
                    <a:lnTo>
                      <a:pt x="51" y="434"/>
                    </a:lnTo>
                    <a:lnTo>
                      <a:pt x="153" y="666"/>
                    </a:lnTo>
                    <a:lnTo>
                      <a:pt x="158" y="840"/>
                    </a:lnTo>
                    <a:lnTo>
                      <a:pt x="89" y="992"/>
                    </a:lnTo>
                    <a:lnTo>
                      <a:pt x="105" y="1080"/>
                    </a:lnTo>
                    <a:lnTo>
                      <a:pt x="81" y="1150"/>
                    </a:lnTo>
                    <a:lnTo>
                      <a:pt x="0" y="1256"/>
                    </a:lnTo>
                    <a:lnTo>
                      <a:pt x="46" y="1340"/>
                    </a:lnTo>
                    <a:lnTo>
                      <a:pt x="80" y="1551"/>
                    </a:lnTo>
                    <a:lnTo>
                      <a:pt x="37" y="1571"/>
                    </a:lnTo>
                    <a:lnTo>
                      <a:pt x="15" y="1645"/>
                    </a:lnTo>
                    <a:lnTo>
                      <a:pt x="45" y="1845"/>
                    </a:lnTo>
                    <a:lnTo>
                      <a:pt x="19" y="2023"/>
                    </a:lnTo>
                    <a:lnTo>
                      <a:pt x="59" y="2087"/>
                    </a:lnTo>
                    <a:lnTo>
                      <a:pt x="108" y="2319"/>
                    </a:lnTo>
                    <a:lnTo>
                      <a:pt x="111" y="2499"/>
                    </a:lnTo>
                    <a:lnTo>
                      <a:pt x="146" y="2561"/>
                    </a:lnTo>
                    <a:lnTo>
                      <a:pt x="142" y="2741"/>
                    </a:lnTo>
                    <a:lnTo>
                      <a:pt x="121" y="3011"/>
                    </a:lnTo>
                    <a:lnTo>
                      <a:pt x="210" y="3205"/>
                    </a:lnTo>
                    <a:lnTo>
                      <a:pt x="308" y="3209"/>
                    </a:lnTo>
                    <a:lnTo>
                      <a:pt x="351" y="3159"/>
                    </a:lnTo>
                    <a:lnTo>
                      <a:pt x="418" y="3271"/>
                    </a:lnTo>
                    <a:lnTo>
                      <a:pt x="509" y="3087"/>
                    </a:lnTo>
                    <a:lnTo>
                      <a:pt x="611" y="3500"/>
                    </a:lnTo>
                    <a:lnTo>
                      <a:pt x="732" y="3590"/>
                    </a:lnTo>
                    <a:lnTo>
                      <a:pt x="757" y="3660"/>
                    </a:lnTo>
                    <a:lnTo>
                      <a:pt x="749" y="3830"/>
                    </a:lnTo>
                    <a:lnTo>
                      <a:pt x="693" y="3974"/>
                    </a:lnTo>
                    <a:lnTo>
                      <a:pt x="692" y="4066"/>
                    </a:lnTo>
                    <a:lnTo>
                      <a:pt x="772" y="4166"/>
                    </a:lnTo>
                    <a:lnTo>
                      <a:pt x="895" y="4120"/>
                    </a:lnTo>
                    <a:lnTo>
                      <a:pt x="926" y="4186"/>
                    </a:lnTo>
                    <a:lnTo>
                      <a:pt x="1014" y="4066"/>
                    </a:lnTo>
                    <a:lnTo>
                      <a:pt x="1018" y="3976"/>
                    </a:lnTo>
                    <a:lnTo>
                      <a:pt x="1054" y="3918"/>
                    </a:lnTo>
                    <a:lnTo>
                      <a:pt x="1088" y="3972"/>
                    </a:lnTo>
                    <a:lnTo>
                      <a:pt x="1122" y="3918"/>
                    </a:lnTo>
                    <a:lnTo>
                      <a:pt x="1160" y="3970"/>
                    </a:lnTo>
                    <a:lnTo>
                      <a:pt x="1185" y="3898"/>
                    </a:lnTo>
                    <a:lnTo>
                      <a:pt x="1271" y="4132"/>
                    </a:lnTo>
                    <a:lnTo>
                      <a:pt x="1361" y="3492"/>
                    </a:lnTo>
                    <a:lnTo>
                      <a:pt x="1452" y="3538"/>
                    </a:lnTo>
                    <a:lnTo>
                      <a:pt x="1535" y="3500"/>
                    </a:lnTo>
                    <a:lnTo>
                      <a:pt x="1610" y="3598"/>
                    </a:lnTo>
                    <a:lnTo>
                      <a:pt x="1676" y="3832"/>
                    </a:lnTo>
                    <a:lnTo>
                      <a:pt x="1719" y="3834"/>
                    </a:lnTo>
                    <a:lnTo>
                      <a:pt x="1721" y="3928"/>
                    </a:lnTo>
                    <a:lnTo>
                      <a:pt x="1765" y="3920"/>
                    </a:lnTo>
                    <a:lnTo>
                      <a:pt x="1827" y="3788"/>
                    </a:lnTo>
                    <a:lnTo>
                      <a:pt x="1878" y="3838"/>
                    </a:lnTo>
                    <a:lnTo>
                      <a:pt x="1885" y="3922"/>
                    </a:lnTo>
                    <a:lnTo>
                      <a:pt x="1945" y="3916"/>
                    </a:lnTo>
                    <a:lnTo>
                      <a:pt x="2028" y="3816"/>
                    </a:lnTo>
                    <a:lnTo>
                      <a:pt x="2108" y="3616"/>
                    </a:lnTo>
                    <a:lnTo>
                      <a:pt x="2108" y="3614"/>
                    </a:lnTo>
                    <a:lnTo>
                      <a:pt x="2106" y="3612"/>
                    </a:lnTo>
                    <a:lnTo>
                      <a:pt x="2161" y="3245"/>
                    </a:lnTo>
                    <a:lnTo>
                      <a:pt x="2340" y="2913"/>
                    </a:lnTo>
                    <a:lnTo>
                      <a:pt x="2328" y="2617"/>
                    </a:lnTo>
                    <a:lnTo>
                      <a:pt x="2459" y="2435"/>
                    </a:lnTo>
                    <a:lnTo>
                      <a:pt x="2638" y="1991"/>
                    </a:lnTo>
                    <a:lnTo>
                      <a:pt x="2635" y="1905"/>
                    </a:lnTo>
                    <a:lnTo>
                      <a:pt x="2670" y="1839"/>
                    </a:lnTo>
                    <a:lnTo>
                      <a:pt x="2605" y="1729"/>
                    </a:lnTo>
                    <a:lnTo>
                      <a:pt x="2619" y="1639"/>
                    </a:lnTo>
                    <a:lnTo>
                      <a:pt x="2677" y="1510"/>
                    </a:lnTo>
                    <a:lnTo>
                      <a:pt x="2732" y="1496"/>
                    </a:lnTo>
                    <a:lnTo>
                      <a:pt x="2700" y="1340"/>
                    </a:lnTo>
                    <a:lnTo>
                      <a:pt x="2657" y="1342"/>
                    </a:lnTo>
                    <a:lnTo>
                      <a:pt x="2650" y="1068"/>
                    </a:lnTo>
                    <a:lnTo>
                      <a:pt x="2535" y="916"/>
                    </a:lnTo>
                    <a:lnTo>
                      <a:pt x="2534" y="916"/>
                    </a:lnTo>
                    <a:lnTo>
                      <a:pt x="2520" y="934"/>
                    </a:lnTo>
                    <a:lnTo>
                      <a:pt x="2392" y="732"/>
                    </a:lnTo>
                    <a:lnTo>
                      <a:pt x="2314" y="800"/>
                    </a:lnTo>
                    <a:lnTo>
                      <a:pt x="2237" y="686"/>
                    </a:lnTo>
                    <a:lnTo>
                      <a:pt x="2151" y="736"/>
                    </a:lnTo>
                    <a:lnTo>
                      <a:pt x="2043" y="606"/>
                    </a:lnTo>
                    <a:close/>
                  </a:path>
                </a:pathLst>
              </a:custGeom>
              <a:grpFill/>
              <a:ln w="9525">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79" name="Freeform 63">
                <a:extLst>
                  <a:ext uri="{FF2B5EF4-FFF2-40B4-BE49-F238E27FC236}">
                    <a16:creationId xmlns="" xmlns:a16="http://schemas.microsoft.com/office/drawing/2014/main" id="{F910778D-1472-4162-AC25-9E17F26AAF16}"/>
                  </a:ext>
                </a:extLst>
              </p:cNvPr>
              <p:cNvSpPr>
                <a:spLocks noEditPoints="1"/>
              </p:cNvSpPr>
              <p:nvPr/>
            </p:nvSpPr>
            <p:spPr bwMode="auto">
              <a:xfrm>
                <a:off x="1668" y="3682"/>
                <a:ext cx="2991" cy="4107"/>
              </a:xfrm>
              <a:custGeom>
                <a:avLst/>
                <a:gdLst>
                  <a:gd name="T0" fmla="*/ 1694 w 2991"/>
                  <a:gd name="T1" fmla="*/ 404 h 8214"/>
                  <a:gd name="T2" fmla="*/ 1479 w 2991"/>
                  <a:gd name="T3" fmla="*/ 188 h 8214"/>
                  <a:gd name="T4" fmla="*/ 1347 w 2991"/>
                  <a:gd name="T5" fmla="*/ 0 h 8214"/>
                  <a:gd name="T6" fmla="*/ 1060 w 2991"/>
                  <a:gd name="T7" fmla="*/ 118 h 8214"/>
                  <a:gd name="T8" fmla="*/ 731 w 2991"/>
                  <a:gd name="T9" fmla="*/ 314 h 8214"/>
                  <a:gd name="T10" fmla="*/ 903 w 2991"/>
                  <a:gd name="T11" fmla="*/ 1162 h 8214"/>
                  <a:gd name="T12" fmla="*/ 798 w 2991"/>
                  <a:gd name="T13" fmla="*/ 1585 h 8214"/>
                  <a:gd name="T14" fmla="*/ 684 w 2991"/>
                  <a:gd name="T15" fmla="*/ 1451 h 8214"/>
                  <a:gd name="T16" fmla="*/ 485 w 2991"/>
                  <a:gd name="T17" fmla="*/ 1847 h 8214"/>
                  <a:gd name="T18" fmla="*/ 551 w 2991"/>
                  <a:gd name="T19" fmla="*/ 2135 h 8214"/>
                  <a:gd name="T20" fmla="*/ 457 w 2991"/>
                  <a:gd name="T21" fmla="*/ 2573 h 8214"/>
                  <a:gd name="T22" fmla="*/ 756 w 2991"/>
                  <a:gd name="T23" fmla="*/ 3198 h 8214"/>
                  <a:gd name="T24" fmla="*/ 789 w 2991"/>
                  <a:gd name="T25" fmla="*/ 3420 h 8214"/>
                  <a:gd name="T26" fmla="*/ 797 w 2991"/>
                  <a:gd name="T27" fmla="*/ 3512 h 8214"/>
                  <a:gd name="T28" fmla="*/ 563 w 2991"/>
                  <a:gd name="T29" fmla="*/ 3053 h 8214"/>
                  <a:gd name="T30" fmla="*/ 408 w 2991"/>
                  <a:gd name="T31" fmla="*/ 4680 h 8214"/>
                  <a:gd name="T32" fmla="*/ 540 w 2991"/>
                  <a:gd name="T33" fmla="*/ 4686 h 8214"/>
                  <a:gd name="T34" fmla="*/ 394 w 2991"/>
                  <a:gd name="T35" fmla="*/ 5013 h 8214"/>
                  <a:gd name="T36" fmla="*/ 97 w 2991"/>
                  <a:gd name="T37" fmla="*/ 6956 h 8214"/>
                  <a:gd name="T38" fmla="*/ 97 w 2991"/>
                  <a:gd name="T39" fmla="*/ 7278 h 8214"/>
                  <a:gd name="T40" fmla="*/ 255 w 2991"/>
                  <a:gd name="T41" fmla="*/ 7340 h 8214"/>
                  <a:gd name="T42" fmla="*/ 204 w 2991"/>
                  <a:gd name="T43" fmla="*/ 7680 h 8214"/>
                  <a:gd name="T44" fmla="*/ 317 w 2991"/>
                  <a:gd name="T45" fmla="*/ 7570 h 8214"/>
                  <a:gd name="T46" fmla="*/ 559 w 2991"/>
                  <a:gd name="T47" fmla="*/ 7884 h 8214"/>
                  <a:gd name="T48" fmla="*/ 815 w 2991"/>
                  <a:gd name="T49" fmla="*/ 8214 h 8214"/>
                  <a:gd name="T50" fmla="*/ 975 w 2991"/>
                  <a:gd name="T51" fmla="*/ 8116 h 8214"/>
                  <a:gd name="T52" fmla="*/ 1016 w 2991"/>
                  <a:gd name="T53" fmla="*/ 7762 h 8214"/>
                  <a:gd name="T54" fmla="*/ 1184 w 2991"/>
                  <a:gd name="T55" fmla="*/ 7366 h 8214"/>
                  <a:gd name="T56" fmla="*/ 1206 w 2991"/>
                  <a:gd name="T57" fmla="*/ 7006 h 8214"/>
                  <a:gd name="T58" fmla="*/ 1145 w 2991"/>
                  <a:gd name="T59" fmla="*/ 6743 h 8214"/>
                  <a:gd name="T60" fmla="*/ 1085 w 2991"/>
                  <a:gd name="T61" fmla="*/ 6311 h 8214"/>
                  <a:gd name="T62" fmla="*/ 1231 w 2991"/>
                  <a:gd name="T63" fmla="*/ 6125 h 8214"/>
                  <a:gd name="T64" fmla="*/ 1332 w 2991"/>
                  <a:gd name="T65" fmla="*/ 6013 h 8214"/>
                  <a:gd name="T66" fmla="*/ 1557 w 2991"/>
                  <a:gd name="T67" fmla="*/ 5871 h 8214"/>
                  <a:gd name="T68" fmla="*/ 1784 w 2991"/>
                  <a:gd name="T69" fmla="*/ 5717 h 8214"/>
                  <a:gd name="T70" fmla="*/ 1875 w 2991"/>
                  <a:gd name="T71" fmla="*/ 5471 h 8214"/>
                  <a:gd name="T72" fmla="*/ 1953 w 2991"/>
                  <a:gd name="T73" fmla="*/ 5279 h 8214"/>
                  <a:gd name="T74" fmla="*/ 2036 w 2991"/>
                  <a:gd name="T75" fmla="*/ 4710 h 8214"/>
                  <a:gd name="T76" fmla="*/ 2187 w 2991"/>
                  <a:gd name="T77" fmla="*/ 4396 h 8214"/>
                  <a:gd name="T78" fmla="*/ 2343 w 2991"/>
                  <a:gd name="T79" fmla="*/ 4056 h 8214"/>
                  <a:gd name="T80" fmla="*/ 2631 w 2991"/>
                  <a:gd name="T81" fmla="*/ 4166 h 8214"/>
                  <a:gd name="T82" fmla="*/ 2704 w 2991"/>
                  <a:gd name="T83" fmla="*/ 3968 h 8214"/>
                  <a:gd name="T84" fmla="*/ 2716 w 2991"/>
                  <a:gd name="T85" fmla="*/ 3738 h 8214"/>
                  <a:gd name="T86" fmla="*/ 2938 w 2991"/>
                  <a:gd name="T87" fmla="*/ 3402 h 8214"/>
                  <a:gd name="T88" fmla="*/ 2916 w 2991"/>
                  <a:gd name="T89" fmla="*/ 2729 h 8214"/>
                  <a:gd name="T90" fmla="*/ 2956 w 2991"/>
                  <a:gd name="T91" fmla="*/ 2093 h 8214"/>
                  <a:gd name="T92" fmla="*/ 2796 w 2991"/>
                  <a:gd name="T93" fmla="*/ 1563 h 8214"/>
                  <a:gd name="T94" fmla="*/ 2661 w 2991"/>
                  <a:gd name="T95" fmla="*/ 1463 h 8214"/>
                  <a:gd name="T96" fmla="*/ 2255 w 2991"/>
                  <a:gd name="T97" fmla="*/ 1489 h 8214"/>
                  <a:gd name="T98" fmla="*/ 2097 w 2991"/>
                  <a:gd name="T99" fmla="*/ 1537 h 8214"/>
                  <a:gd name="T100" fmla="*/ 2041 w 2991"/>
                  <a:gd name="T101" fmla="*/ 1375 h 8214"/>
                  <a:gd name="T102" fmla="*/ 1886 w 2991"/>
                  <a:gd name="T103" fmla="*/ 1080 h 8214"/>
                  <a:gd name="T104" fmla="*/ 1754 w 2991"/>
                  <a:gd name="T105" fmla="*/ 406 h 8214"/>
                  <a:gd name="T106" fmla="*/ 1106 w 2991"/>
                  <a:gd name="T107" fmla="*/ 7304 h 8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91" h="8214">
                    <a:moveTo>
                      <a:pt x="1754" y="406"/>
                    </a:moveTo>
                    <a:lnTo>
                      <a:pt x="1673" y="314"/>
                    </a:lnTo>
                    <a:lnTo>
                      <a:pt x="1694" y="404"/>
                    </a:lnTo>
                    <a:lnTo>
                      <a:pt x="1541" y="418"/>
                    </a:lnTo>
                    <a:lnTo>
                      <a:pt x="1499" y="372"/>
                    </a:lnTo>
                    <a:lnTo>
                      <a:pt x="1479" y="188"/>
                    </a:lnTo>
                    <a:lnTo>
                      <a:pt x="1434" y="196"/>
                    </a:lnTo>
                    <a:lnTo>
                      <a:pt x="1428" y="98"/>
                    </a:lnTo>
                    <a:lnTo>
                      <a:pt x="1347" y="0"/>
                    </a:lnTo>
                    <a:lnTo>
                      <a:pt x="1243" y="182"/>
                    </a:lnTo>
                    <a:lnTo>
                      <a:pt x="1209" y="110"/>
                    </a:lnTo>
                    <a:lnTo>
                      <a:pt x="1060" y="118"/>
                    </a:lnTo>
                    <a:lnTo>
                      <a:pt x="975" y="142"/>
                    </a:lnTo>
                    <a:lnTo>
                      <a:pt x="919" y="286"/>
                    </a:lnTo>
                    <a:lnTo>
                      <a:pt x="731" y="314"/>
                    </a:lnTo>
                    <a:lnTo>
                      <a:pt x="766" y="488"/>
                    </a:lnTo>
                    <a:lnTo>
                      <a:pt x="830" y="612"/>
                    </a:lnTo>
                    <a:lnTo>
                      <a:pt x="903" y="1162"/>
                    </a:lnTo>
                    <a:lnTo>
                      <a:pt x="899" y="1387"/>
                    </a:lnTo>
                    <a:lnTo>
                      <a:pt x="937" y="1445"/>
                    </a:lnTo>
                    <a:lnTo>
                      <a:pt x="798" y="1585"/>
                    </a:lnTo>
                    <a:lnTo>
                      <a:pt x="762" y="1529"/>
                    </a:lnTo>
                    <a:lnTo>
                      <a:pt x="662" y="1537"/>
                    </a:lnTo>
                    <a:lnTo>
                      <a:pt x="684" y="1451"/>
                    </a:lnTo>
                    <a:lnTo>
                      <a:pt x="555" y="1549"/>
                    </a:lnTo>
                    <a:lnTo>
                      <a:pt x="555" y="1551"/>
                    </a:lnTo>
                    <a:lnTo>
                      <a:pt x="485" y="1847"/>
                    </a:lnTo>
                    <a:lnTo>
                      <a:pt x="530" y="1875"/>
                    </a:lnTo>
                    <a:lnTo>
                      <a:pt x="593" y="2121"/>
                    </a:lnTo>
                    <a:lnTo>
                      <a:pt x="551" y="2135"/>
                    </a:lnTo>
                    <a:lnTo>
                      <a:pt x="576" y="2297"/>
                    </a:lnTo>
                    <a:lnTo>
                      <a:pt x="530" y="2475"/>
                    </a:lnTo>
                    <a:lnTo>
                      <a:pt x="457" y="2573"/>
                    </a:lnTo>
                    <a:lnTo>
                      <a:pt x="477" y="2703"/>
                    </a:lnTo>
                    <a:lnTo>
                      <a:pt x="597" y="2855"/>
                    </a:lnTo>
                    <a:lnTo>
                      <a:pt x="756" y="3198"/>
                    </a:lnTo>
                    <a:lnTo>
                      <a:pt x="788" y="3418"/>
                    </a:lnTo>
                    <a:lnTo>
                      <a:pt x="788" y="3420"/>
                    </a:lnTo>
                    <a:lnTo>
                      <a:pt x="789" y="3420"/>
                    </a:lnTo>
                    <a:lnTo>
                      <a:pt x="789" y="3422"/>
                    </a:lnTo>
                    <a:lnTo>
                      <a:pt x="789" y="3424"/>
                    </a:lnTo>
                    <a:lnTo>
                      <a:pt x="797" y="3512"/>
                    </a:lnTo>
                    <a:lnTo>
                      <a:pt x="765" y="3614"/>
                    </a:lnTo>
                    <a:lnTo>
                      <a:pt x="726" y="3374"/>
                    </a:lnTo>
                    <a:lnTo>
                      <a:pt x="563" y="3053"/>
                    </a:lnTo>
                    <a:lnTo>
                      <a:pt x="548" y="2967"/>
                    </a:lnTo>
                    <a:lnTo>
                      <a:pt x="503" y="3142"/>
                    </a:lnTo>
                    <a:lnTo>
                      <a:pt x="408" y="4680"/>
                    </a:lnTo>
                    <a:lnTo>
                      <a:pt x="469" y="4440"/>
                    </a:lnTo>
                    <a:lnTo>
                      <a:pt x="537" y="4598"/>
                    </a:lnTo>
                    <a:lnTo>
                      <a:pt x="540" y="4686"/>
                    </a:lnTo>
                    <a:lnTo>
                      <a:pt x="442" y="4658"/>
                    </a:lnTo>
                    <a:lnTo>
                      <a:pt x="393" y="4870"/>
                    </a:lnTo>
                    <a:lnTo>
                      <a:pt x="394" y="5013"/>
                    </a:lnTo>
                    <a:lnTo>
                      <a:pt x="226" y="6545"/>
                    </a:lnTo>
                    <a:lnTo>
                      <a:pt x="167" y="6763"/>
                    </a:lnTo>
                    <a:lnTo>
                      <a:pt x="97" y="6956"/>
                    </a:lnTo>
                    <a:lnTo>
                      <a:pt x="0" y="7098"/>
                    </a:lnTo>
                    <a:lnTo>
                      <a:pt x="89" y="7180"/>
                    </a:lnTo>
                    <a:lnTo>
                      <a:pt x="97" y="7278"/>
                    </a:lnTo>
                    <a:lnTo>
                      <a:pt x="131" y="7212"/>
                    </a:lnTo>
                    <a:lnTo>
                      <a:pt x="232" y="7252"/>
                    </a:lnTo>
                    <a:lnTo>
                      <a:pt x="255" y="7340"/>
                    </a:lnTo>
                    <a:lnTo>
                      <a:pt x="225" y="7522"/>
                    </a:lnTo>
                    <a:lnTo>
                      <a:pt x="185" y="7592"/>
                    </a:lnTo>
                    <a:lnTo>
                      <a:pt x="204" y="7680"/>
                    </a:lnTo>
                    <a:lnTo>
                      <a:pt x="264" y="7708"/>
                    </a:lnTo>
                    <a:lnTo>
                      <a:pt x="271" y="7598"/>
                    </a:lnTo>
                    <a:lnTo>
                      <a:pt x="317" y="7570"/>
                    </a:lnTo>
                    <a:lnTo>
                      <a:pt x="320" y="7672"/>
                    </a:lnTo>
                    <a:lnTo>
                      <a:pt x="410" y="7768"/>
                    </a:lnTo>
                    <a:lnTo>
                      <a:pt x="559" y="7884"/>
                    </a:lnTo>
                    <a:lnTo>
                      <a:pt x="655" y="7874"/>
                    </a:lnTo>
                    <a:lnTo>
                      <a:pt x="695" y="8018"/>
                    </a:lnTo>
                    <a:lnTo>
                      <a:pt x="815" y="8214"/>
                    </a:lnTo>
                    <a:lnTo>
                      <a:pt x="850" y="8164"/>
                    </a:lnTo>
                    <a:lnTo>
                      <a:pt x="886" y="8208"/>
                    </a:lnTo>
                    <a:lnTo>
                      <a:pt x="975" y="8116"/>
                    </a:lnTo>
                    <a:lnTo>
                      <a:pt x="975" y="8114"/>
                    </a:lnTo>
                    <a:lnTo>
                      <a:pt x="992" y="7846"/>
                    </a:lnTo>
                    <a:lnTo>
                      <a:pt x="1016" y="7762"/>
                    </a:lnTo>
                    <a:lnTo>
                      <a:pt x="1067" y="7740"/>
                    </a:lnTo>
                    <a:lnTo>
                      <a:pt x="1061" y="7648"/>
                    </a:lnTo>
                    <a:lnTo>
                      <a:pt x="1184" y="7366"/>
                    </a:lnTo>
                    <a:lnTo>
                      <a:pt x="1172" y="7272"/>
                    </a:lnTo>
                    <a:lnTo>
                      <a:pt x="1213" y="7228"/>
                    </a:lnTo>
                    <a:lnTo>
                      <a:pt x="1206" y="7006"/>
                    </a:lnTo>
                    <a:lnTo>
                      <a:pt x="1161" y="7004"/>
                    </a:lnTo>
                    <a:lnTo>
                      <a:pt x="1184" y="6922"/>
                    </a:lnTo>
                    <a:lnTo>
                      <a:pt x="1145" y="6743"/>
                    </a:lnTo>
                    <a:lnTo>
                      <a:pt x="1045" y="6733"/>
                    </a:lnTo>
                    <a:lnTo>
                      <a:pt x="1021" y="6651"/>
                    </a:lnTo>
                    <a:lnTo>
                      <a:pt x="1085" y="6311"/>
                    </a:lnTo>
                    <a:lnTo>
                      <a:pt x="1077" y="6117"/>
                    </a:lnTo>
                    <a:lnTo>
                      <a:pt x="1221" y="6033"/>
                    </a:lnTo>
                    <a:lnTo>
                      <a:pt x="1231" y="6125"/>
                    </a:lnTo>
                    <a:lnTo>
                      <a:pt x="1269" y="6085"/>
                    </a:lnTo>
                    <a:lnTo>
                      <a:pt x="1274" y="5993"/>
                    </a:lnTo>
                    <a:lnTo>
                      <a:pt x="1332" y="6013"/>
                    </a:lnTo>
                    <a:lnTo>
                      <a:pt x="1352" y="5939"/>
                    </a:lnTo>
                    <a:lnTo>
                      <a:pt x="1480" y="5959"/>
                    </a:lnTo>
                    <a:lnTo>
                      <a:pt x="1557" y="5871"/>
                    </a:lnTo>
                    <a:lnTo>
                      <a:pt x="1688" y="5903"/>
                    </a:lnTo>
                    <a:lnTo>
                      <a:pt x="1729" y="5861"/>
                    </a:lnTo>
                    <a:lnTo>
                      <a:pt x="1784" y="5717"/>
                    </a:lnTo>
                    <a:lnTo>
                      <a:pt x="1827" y="5725"/>
                    </a:lnTo>
                    <a:lnTo>
                      <a:pt x="1807" y="5639"/>
                    </a:lnTo>
                    <a:lnTo>
                      <a:pt x="1875" y="5471"/>
                    </a:lnTo>
                    <a:lnTo>
                      <a:pt x="1837" y="5429"/>
                    </a:lnTo>
                    <a:lnTo>
                      <a:pt x="1838" y="5341"/>
                    </a:lnTo>
                    <a:lnTo>
                      <a:pt x="1953" y="5279"/>
                    </a:lnTo>
                    <a:lnTo>
                      <a:pt x="1912" y="5001"/>
                    </a:lnTo>
                    <a:lnTo>
                      <a:pt x="1963" y="4906"/>
                    </a:lnTo>
                    <a:lnTo>
                      <a:pt x="2036" y="4710"/>
                    </a:lnTo>
                    <a:lnTo>
                      <a:pt x="2127" y="4602"/>
                    </a:lnTo>
                    <a:lnTo>
                      <a:pt x="2118" y="4494"/>
                    </a:lnTo>
                    <a:lnTo>
                      <a:pt x="2187" y="4396"/>
                    </a:lnTo>
                    <a:lnTo>
                      <a:pt x="2209" y="4232"/>
                    </a:lnTo>
                    <a:lnTo>
                      <a:pt x="2219" y="4078"/>
                    </a:lnTo>
                    <a:lnTo>
                      <a:pt x="2343" y="4056"/>
                    </a:lnTo>
                    <a:lnTo>
                      <a:pt x="2447" y="4242"/>
                    </a:lnTo>
                    <a:lnTo>
                      <a:pt x="2526" y="4160"/>
                    </a:lnTo>
                    <a:lnTo>
                      <a:pt x="2631" y="4166"/>
                    </a:lnTo>
                    <a:lnTo>
                      <a:pt x="2680" y="4106"/>
                    </a:lnTo>
                    <a:lnTo>
                      <a:pt x="2657" y="4004"/>
                    </a:lnTo>
                    <a:lnTo>
                      <a:pt x="2704" y="3968"/>
                    </a:lnTo>
                    <a:lnTo>
                      <a:pt x="2708" y="3866"/>
                    </a:lnTo>
                    <a:lnTo>
                      <a:pt x="2744" y="3806"/>
                    </a:lnTo>
                    <a:lnTo>
                      <a:pt x="2716" y="3738"/>
                    </a:lnTo>
                    <a:lnTo>
                      <a:pt x="2832" y="3446"/>
                    </a:lnTo>
                    <a:lnTo>
                      <a:pt x="2843" y="3342"/>
                    </a:lnTo>
                    <a:lnTo>
                      <a:pt x="2938" y="3402"/>
                    </a:lnTo>
                    <a:lnTo>
                      <a:pt x="2907" y="2975"/>
                    </a:lnTo>
                    <a:lnTo>
                      <a:pt x="2934" y="2903"/>
                    </a:lnTo>
                    <a:lnTo>
                      <a:pt x="2916" y="2729"/>
                    </a:lnTo>
                    <a:lnTo>
                      <a:pt x="2847" y="2561"/>
                    </a:lnTo>
                    <a:lnTo>
                      <a:pt x="2991" y="2299"/>
                    </a:lnTo>
                    <a:lnTo>
                      <a:pt x="2956" y="2093"/>
                    </a:lnTo>
                    <a:lnTo>
                      <a:pt x="2963" y="1969"/>
                    </a:lnTo>
                    <a:lnTo>
                      <a:pt x="2907" y="1711"/>
                    </a:lnTo>
                    <a:lnTo>
                      <a:pt x="2796" y="1563"/>
                    </a:lnTo>
                    <a:lnTo>
                      <a:pt x="2777" y="1445"/>
                    </a:lnTo>
                    <a:lnTo>
                      <a:pt x="2703" y="1439"/>
                    </a:lnTo>
                    <a:lnTo>
                      <a:pt x="2661" y="1463"/>
                    </a:lnTo>
                    <a:lnTo>
                      <a:pt x="2460" y="1379"/>
                    </a:lnTo>
                    <a:lnTo>
                      <a:pt x="2430" y="1457"/>
                    </a:lnTo>
                    <a:lnTo>
                      <a:pt x="2255" y="1489"/>
                    </a:lnTo>
                    <a:lnTo>
                      <a:pt x="2212" y="1575"/>
                    </a:lnTo>
                    <a:lnTo>
                      <a:pt x="2186" y="1503"/>
                    </a:lnTo>
                    <a:lnTo>
                      <a:pt x="2097" y="1537"/>
                    </a:lnTo>
                    <a:lnTo>
                      <a:pt x="2058" y="1503"/>
                    </a:lnTo>
                    <a:lnTo>
                      <a:pt x="2080" y="1415"/>
                    </a:lnTo>
                    <a:lnTo>
                      <a:pt x="2041" y="1375"/>
                    </a:lnTo>
                    <a:lnTo>
                      <a:pt x="2003" y="1209"/>
                    </a:lnTo>
                    <a:lnTo>
                      <a:pt x="1957" y="1209"/>
                    </a:lnTo>
                    <a:lnTo>
                      <a:pt x="1886" y="1080"/>
                    </a:lnTo>
                    <a:lnTo>
                      <a:pt x="1898" y="902"/>
                    </a:lnTo>
                    <a:lnTo>
                      <a:pt x="1759" y="500"/>
                    </a:lnTo>
                    <a:lnTo>
                      <a:pt x="1754" y="406"/>
                    </a:lnTo>
                    <a:close/>
                    <a:moveTo>
                      <a:pt x="1140" y="7272"/>
                    </a:moveTo>
                    <a:lnTo>
                      <a:pt x="1141" y="7356"/>
                    </a:lnTo>
                    <a:lnTo>
                      <a:pt x="1106" y="7304"/>
                    </a:lnTo>
                    <a:lnTo>
                      <a:pt x="1140" y="7272"/>
                    </a:lnTo>
                    <a:close/>
                  </a:path>
                </a:pathLst>
              </a:custGeom>
              <a:grpFill/>
              <a:ln w="9525">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80" name="Freeform 62">
                <a:extLst>
                  <a:ext uri="{FF2B5EF4-FFF2-40B4-BE49-F238E27FC236}">
                    <a16:creationId xmlns="" xmlns:a16="http://schemas.microsoft.com/office/drawing/2014/main" id="{71D2B22F-A0A6-4FD3-B906-4B1DF2AEA161}"/>
                  </a:ext>
                </a:extLst>
              </p:cNvPr>
              <p:cNvSpPr>
                <a:spLocks/>
              </p:cNvSpPr>
              <p:nvPr/>
            </p:nvSpPr>
            <p:spPr bwMode="auto">
              <a:xfrm>
                <a:off x="1962" y="4502"/>
                <a:ext cx="38" cy="41"/>
              </a:xfrm>
              <a:custGeom>
                <a:avLst/>
                <a:gdLst>
                  <a:gd name="T0" fmla="*/ 38 w 38"/>
                  <a:gd name="T1" fmla="*/ 70 h 82"/>
                  <a:gd name="T2" fmla="*/ 0 w 38"/>
                  <a:gd name="T3" fmla="*/ 0 h 82"/>
                  <a:gd name="T4" fmla="*/ 16 w 38"/>
                  <a:gd name="T5" fmla="*/ 82 h 82"/>
                  <a:gd name="T6" fmla="*/ 38 w 38"/>
                  <a:gd name="T7" fmla="*/ 70 h 82"/>
                </a:gdLst>
                <a:ahLst/>
                <a:cxnLst>
                  <a:cxn ang="0">
                    <a:pos x="T0" y="T1"/>
                  </a:cxn>
                  <a:cxn ang="0">
                    <a:pos x="T2" y="T3"/>
                  </a:cxn>
                  <a:cxn ang="0">
                    <a:pos x="T4" y="T5"/>
                  </a:cxn>
                  <a:cxn ang="0">
                    <a:pos x="T6" y="T7"/>
                  </a:cxn>
                </a:cxnLst>
                <a:rect l="0" t="0" r="r" b="b"/>
                <a:pathLst>
                  <a:path w="38" h="82">
                    <a:moveTo>
                      <a:pt x="38" y="70"/>
                    </a:moveTo>
                    <a:lnTo>
                      <a:pt x="0" y="0"/>
                    </a:lnTo>
                    <a:lnTo>
                      <a:pt x="16" y="82"/>
                    </a:lnTo>
                    <a:lnTo>
                      <a:pt x="38" y="70"/>
                    </a:lnTo>
                    <a:close/>
                  </a:path>
                </a:pathLst>
              </a:custGeom>
              <a:grpFill/>
              <a:ln w="9525">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81" name="Freeform 61">
                <a:extLst>
                  <a:ext uri="{FF2B5EF4-FFF2-40B4-BE49-F238E27FC236}">
                    <a16:creationId xmlns="" xmlns:a16="http://schemas.microsoft.com/office/drawing/2014/main" id="{9E9E8368-45ED-40EE-BC38-B7270B8C9D1C}"/>
                  </a:ext>
                </a:extLst>
              </p:cNvPr>
              <p:cNvSpPr>
                <a:spLocks/>
              </p:cNvSpPr>
              <p:nvPr/>
            </p:nvSpPr>
            <p:spPr bwMode="auto">
              <a:xfrm>
                <a:off x="2000" y="4526"/>
                <a:ext cx="114" cy="72"/>
              </a:xfrm>
              <a:custGeom>
                <a:avLst/>
                <a:gdLst>
                  <a:gd name="T0" fmla="*/ 31 w 114"/>
                  <a:gd name="T1" fmla="*/ 0 h 144"/>
                  <a:gd name="T2" fmla="*/ 0 w 114"/>
                  <a:gd name="T3" fmla="*/ 20 h 144"/>
                  <a:gd name="T4" fmla="*/ 69 w 114"/>
                  <a:gd name="T5" fmla="*/ 144 h 144"/>
                  <a:gd name="T6" fmla="*/ 114 w 114"/>
                  <a:gd name="T7" fmla="*/ 106 h 144"/>
                  <a:gd name="T8" fmla="*/ 31 w 114"/>
                  <a:gd name="T9" fmla="*/ 0 h 144"/>
                </a:gdLst>
                <a:ahLst/>
                <a:cxnLst>
                  <a:cxn ang="0">
                    <a:pos x="T0" y="T1"/>
                  </a:cxn>
                  <a:cxn ang="0">
                    <a:pos x="T2" y="T3"/>
                  </a:cxn>
                  <a:cxn ang="0">
                    <a:pos x="T4" y="T5"/>
                  </a:cxn>
                  <a:cxn ang="0">
                    <a:pos x="T6" y="T7"/>
                  </a:cxn>
                  <a:cxn ang="0">
                    <a:pos x="T8" y="T9"/>
                  </a:cxn>
                </a:cxnLst>
                <a:rect l="0" t="0" r="r" b="b"/>
                <a:pathLst>
                  <a:path w="114" h="144">
                    <a:moveTo>
                      <a:pt x="31" y="0"/>
                    </a:moveTo>
                    <a:lnTo>
                      <a:pt x="0" y="20"/>
                    </a:lnTo>
                    <a:lnTo>
                      <a:pt x="69" y="144"/>
                    </a:lnTo>
                    <a:lnTo>
                      <a:pt x="114" y="106"/>
                    </a:lnTo>
                    <a:lnTo>
                      <a:pt x="31" y="0"/>
                    </a:lnTo>
                    <a:close/>
                  </a:path>
                </a:pathLst>
              </a:custGeom>
              <a:grpFill/>
              <a:ln w="9525">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82" name="Freeform 60">
                <a:extLst>
                  <a:ext uri="{FF2B5EF4-FFF2-40B4-BE49-F238E27FC236}">
                    <a16:creationId xmlns="" xmlns:a16="http://schemas.microsoft.com/office/drawing/2014/main" id="{DB4BB5AC-AB6A-4A5A-A70D-0E498C992BAA}"/>
                  </a:ext>
                </a:extLst>
              </p:cNvPr>
              <p:cNvSpPr>
                <a:spLocks/>
              </p:cNvSpPr>
              <p:nvPr/>
            </p:nvSpPr>
            <p:spPr bwMode="auto">
              <a:xfrm>
                <a:off x="2034" y="4720"/>
                <a:ext cx="121" cy="213"/>
              </a:xfrm>
              <a:custGeom>
                <a:avLst/>
                <a:gdLst>
                  <a:gd name="T0" fmla="*/ 121 w 121"/>
                  <a:gd name="T1" fmla="*/ 332 h 428"/>
                  <a:gd name="T2" fmla="*/ 106 w 121"/>
                  <a:gd name="T3" fmla="*/ 106 h 428"/>
                  <a:gd name="T4" fmla="*/ 27 w 121"/>
                  <a:gd name="T5" fmla="*/ 0 h 428"/>
                  <a:gd name="T6" fmla="*/ 0 w 121"/>
                  <a:gd name="T7" fmla="*/ 86 h 428"/>
                  <a:gd name="T8" fmla="*/ 100 w 121"/>
                  <a:gd name="T9" fmla="*/ 428 h 428"/>
                  <a:gd name="T10" fmla="*/ 121 w 121"/>
                  <a:gd name="T11" fmla="*/ 332 h 428"/>
                </a:gdLst>
                <a:ahLst/>
                <a:cxnLst>
                  <a:cxn ang="0">
                    <a:pos x="T0" y="T1"/>
                  </a:cxn>
                  <a:cxn ang="0">
                    <a:pos x="T2" y="T3"/>
                  </a:cxn>
                  <a:cxn ang="0">
                    <a:pos x="T4" y="T5"/>
                  </a:cxn>
                  <a:cxn ang="0">
                    <a:pos x="T6" y="T7"/>
                  </a:cxn>
                  <a:cxn ang="0">
                    <a:pos x="T8" y="T9"/>
                  </a:cxn>
                  <a:cxn ang="0">
                    <a:pos x="T10" y="T11"/>
                  </a:cxn>
                </a:cxnLst>
                <a:rect l="0" t="0" r="r" b="b"/>
                <a:pathLst>
                  <a:path w="121" h="428">
                    <a:moveTo>
                      <a:pt x="121" y="332"/>
                    </a:moveTo>
                    <a:lnTo>
                      <a:pt x="106" y="106"/>
                    </a:lnTo>
                    <a:lnTo>
                      <a:pt x="27" y="0"/>
                    </a:lnTo>
                    <a:lnTo>
                      <a:pt x="0" y="86"/>
                    </a:lnTo>
                    <a:lnTo>
                      <a:pt x="100" y="428"/>
                    </a:lnTo>
                    <a:lnTo>
                      <a:pt x="121" y="332"/>
                    </a:lnTo>
                    <a:close/>
                  </a:path>
                </a:pathLst>
              </a:custGeom>
              <a:grpFill/>
              <a:ln w="9525">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83" name="Freeform 59">
                <a:extLst>
                  <a:ext uri="{FF2B5EF4-FFF2-40B4-BE49-F238E27FC236}">
                    <a16:creationId xmlns="" xmlns:a16="http://schemas.microsoft.com/office/drawing/2014/main" id="{C40C5C65-4C35-408D-93AA-C7D5012151BB}"/>
                  </a:ext>
                </a:extLst>
              </p:cNvPr>
              <p:cNvSpPr>
                <a:spLocks/>
              </p:cNvSpPr>
              <p:nvPr/>
            </p:nvSpPr>
            <p:spPr bwMode="auto">
              <a:xfrm>
                <a:off x="2643" y="5710"/>
                <a:ext cx="3545" cy="2547"/>
              </a:xfrm>
              <a:custGeom>
                <a:avLst/>
                <a:gdLst>
                  <a:gd name="T0" fmla="*/ 46 w 3545"/>
                  <a:gd name="T1" fmla="*/ 2595 h 5093"/>
                  <a:gd name="T2" fmla="*/ 209 w 3545"/>
                  <a:gd name="T3" fmla="*/ 2866 h 5093"/>
                  <a:gd name="T4" fmla="*/ 238 w 3545"/>
                  <a:gd name="T5" fmla="*/ 3172 h 5093"/>
                  <a:gd name="T6" fmla="*/ 86 w 3545"/>
                  <a:gd name="T7" fmla="*/ 3592 h 5093"/>
                  <a:gd name="T8" fmla="*/ 17 w 3545"/>
                  <a:gd name="T9" fmla="*/ 3790 h 5093"/>
                  <a:gd name="T10" fmla="*/ 2 w 3545"/>
                  <a:gd name="T11" fmla="*/ 4058 h 5093"/>
                  <a:gd name="T12" fmla="*/ 401 w 3545"/>
                  <a:gd name="T13" fmla="*/ 4378 h 5093"/>
                  <a:gd name="T14" fmla="*/ 683 w 3545"/>
                  <a:gd name="T15" fmla="*/ 4316 h 5093"/>
                  <a:gd name="T16" fmla="*/ 971 w 3545"/>
                  <a:gd name="T17" fmla="*/ 4226 h 5093"/>
                  <a:gd name="T18" fmla="*/ 1230 w 3545"/>
                  <a:gd name="T19" fmla="*/ 4578 h 5093"/>
                  <a:gd name="T20" fmla="*/ 1456 w 3545"/>
                  <a:gd name="T21" fmla="*/ 4636 h 5093"/>
                  <a:gd name="T22" fmla="*/ 1564 w 3545"/>
                  <a:gd name="T23" fmla="*/ 4867 h 5093"/>
                  <a:gd name="T24" fmla="*/ 1718 w 3545"/>
                  <a:gd name="T25" fmla="*/ 4923 h 5093"/>
                  <a:gd name="T26" fmla="*/ 1981 w 3545"/>
                  <a:gd name="T27" fmla="*/ 5093 h 5093"/>
                  <a:gd name="T28" fmla="*/ 2201 w 3545"/>
                  <a:gd name="T29" fmla="*/ 4859 h 5093"/>
                  <a:gd name="T30" fmla="*/ 2340 w 3545"/>
                  <a:gd name="T31" fmla="*/ 4676 h 5093"/>
                  <a:gd name="T32" fmla="*/ 2428 w 3545"/>
                  <a:gd name="T33" fmla="*/ 3510 h 5093"/>
                  <a:gd name="T34" fmla="*/ 2656 w 3545"/>
                  <a:gd name="T35" fmla="*/ 3302 h 5093"/>
                  <a:gd name="T36" fmla="*/ 3054 w 3545"/>
                  <a:gd name="T37" fmla="*/ 2765 h 5093"/>
                  <a:gd name="T38" fmla="*/ 3140 w 3545"/>
                  <a:gd name="T39" fmla="*/ 2930 h 5093"/>
                  <a:gd name="T40" fmla="*/ 3286 w 3545"/>
                  <a:gd name="T41" fmla="*/ 2697 h 5093"/>
                  <a:gd name="T42" fmla="*/ 3386 w 3545"/>
                  <a:gd name="T43" fmla="*/ 2495 h 5093"/>
                  <a:gd name="T44" fmla="*/ 3448 w 3545"/>
                  <a:gd name="T45" fmla="*/ 1697 h 5093"/>
                  <a:gd name="T46" fmla="*/ 3312 w 3545"/>
                  <a:gd name="T47" fmla="*/ 1289 h 5093"/>
                  <a:gd name="T48" fmla="*/ 3229 w 3545"/>
                  <a:gd name="T49" fmla="*/ 1259 h 5093"/>
                  <a:gd name="T50" fmla="*/ 2895 w 3545"/>
                  <a:gd name="T51" fmla="*/ 806 h 5093"/>
                  <a:gd name="T52" fmla="*/ 2682 w 3545"/>
                  <a:gd name="T53" fmla="*/ 286 h 5093"/>
                  <a:gd name="T54" fmla="*/ 2559 w 3545"/>
                  <a:gd name="T55" fmla="*/ 160 h 5093"/>
                  <a:gd name="T56" fmla="*/ 2379 w 3545"/>
                  <a:gd name="T57" fmla="*/ 244 h 5093"/>
                  <a:gd name="T58" fmla="*/ 2232 w 3545"/>
                  <a:gd name="T59" fmla="*/ 574 h 5093"/>
                  <a:gd name="T60" fmla="*/ 2183 w 3545"/>
                  <a:gd name="T61" fmla="*/ 306 h 5093"/>
                  <a:gd name="T62" fmla="*/ 1986 w 3545"/>
                  <a:gd name="T63" fmla="*/ 588 h 5093"/>
                  <a:gd name="T64" fmla="*/ 1751 w 3545"/>
                  <a:gd name="T65" fmla="*/ 792 h 5093"/>
                  <a:gd name="T66" fmla="*/ 1669 w 3545"/>
                  <a:gd name="T67" fmla="*/ 276 h 5093"/>
                  <a:gd name="T68" fmla="*/ 1472 w 3545"/>
                  <a:gd name="T69" fmla="*/ 186 h 5093"/>
                  <a:gd name="T70" fmla="*/ 1234 w 3545"/>
                  <a:gd name="T71" fmla="*/ 176 h 5093"/>
                  <a:gd name="T72" fmla="*/ 1152 w 3545"/>
                  <a:gd name="T73" fmla="*/ 546 h 5093"/>
                  <a:gd name="T74" fmla="*/ 937 w 3545"/>
                  <a:gd name="T75" fmla="*/ 945 h 5093"/>
                  <a:gd name="T76" fmla="*/ 862 w 3545"/>
                  <a:gd name="T77" fmla="*/ 1373 h 5093"/>
                  <a:gd name="T78" fmla="*/ 852 w 3545"/>
                  <a:gd name="T79" fmla="*/ 1669 h 5093"/>
                  <a:gd name="T80" fmla="*/ 713 w 3545"/>
                  <a:gd name="T81" fmla="*/ 1847 h 5093"/>
                  <a:gd name="T82" fmla="*/ 377 w 3545"/>
                  <a:gd name="T83" fmla="*/ 1883 h 5093"/>
                  <a:gd name="T84" fmla="*/ 294 w 3545"/>
                  <a:gd name="T85" fmla="*/ 2029 h 5093"/>
                  <a:gd name="T86" fmla="*/ 102 w 3545"/>
                  <a:gd name="T87" fmla="*/ 2061 h 5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45" h="5093">
                    <a:moveTo>
                      <a:pt x="102" y="2061"/>
                    </a:moveTo>
                    <a:lnTo>
                      <a:pt x="110" y="2255"/>
                    </a:lnTo>
                    <a:lnTo>
                      <a:pt x="46" y="2595"/>
                    </a:lnTo>
                    <a:lnTo>
                      <a:pt x="70" y="2677"/>
                    </a:lnTo>
                    <a:lnTo>
                      <a:pt x="170" y="2687"/>
                    </a:lnTo>
                    <a:lnTo>
                      <a:pt x="209" y="2866"/>
                    </a:lnTo>
                    <a:lnTo>
                      <a:pt x="186" y="2948"/>
                    </a:lnTo>
                    <a:lnTo>
                      <a:pt x="231" y="2950"/>
                    </a:lnTo>
                    <a:lnTo>
                      <a:pt x="238" y="3172"/>
                    </a:lnTo>
                    <a:lnTo>
                      <a:pt x="197" y="3216"/>
                    </a:lnTo>
                    <a:lnTo>
                      <a:pt x="209" y="3310"/>
                    </a:lnTo>
                    <a:lnTo>
                      <a:pt x="86" y="3592"/>
                    </a:lnTo>
                    <a:lnTo>
                      <a:pt x="92" y="3684"/>
                    </a:lnTo>
                    <a:lnTo>
                      <a:pt x="41" y="3706"/>
                    </a:lnTo>
                    <a:lnTo>
                      <a:pt x="17" y="3790"/>
                    </a:lnTo>
                    <a:lnTo>
                      <a:pt x="0" y="4058"/>
                    </a:lnTo>
                    <a:lnTo>
                      <a:pt x="0" y="4060"/>
                    </a:lnTo>
                    <a:lnTo>
                      <a:pt x="2" y="4058"/>
                    </a:lnTo>
                    <a:lnTo>
                      <a:pt x="176" y="4364"/>
                    </a:lnTo>
                    <a:lnTo>
                      <a:pt x="363" y="4312"/>
                    </a:lnTo>
                    <a:lnTo>
                      <a:pt x="401" y="4378"/>
                    </a:lnTo>
                    <a:lnTo>
                      <a:pt x="549" y="4372"/>
                    </a:lnTo>
                    <a:lnTo>
                      <a:pt x="648" y="4384"/>
                    </a:lnTo>
                    <a:lnTo>
                      <a:pt x="683" y="4316"/>
                    </a:lnTo>
                    <a:lnTo>
                      <a:pt x="677" y="4116"/>
                    </a:lnTo>
                    <a:lnTo>
                      <a:pt x="715" y="4076"/>
                    </a:lnTo>
                    <a:lnTo>
                      <a:pt x="971" y="4226"/>
                    </a:lnTo>
                    <a:lnTo>
                      <a:pt x="1044" y="4360"/>
                    </a:lnTo>
                    <a:lnTo>
                      <a:pt x="1142" y="4348"/>
                    </a:lnTo>
                    <a:lnTo>
                      <a:pt x="1230" y="4578"/>
                    </a:lnTo>
                    <a:lnTo>
                      <a:pt x="1246" y="4488"/>
                    </a:lnTo>
                    <a:lnTo>
                      <a:pt x="1296" y="4484"/>
                    </a:lnTo>
                    <a:lnTo>
                      <a:pt x="1456" y="4636"/>
                    </a:lnTo>
                    <a:lnTo>
                      <a:pt x="1459" y="4638"/>
                    </a:lnTo>
                    <a:lnTo>
                      <a:pt x="1430" y="4785"/>
                    </a:lnTo>
                    <a:lnTo>
                      <a:pt x="1564" y="4867"/>
                    </a:lnTo>
                    <a:lnTo>
                      <a:pt x="1600" y="5041"/>
                    </a:lnTo>
                    <a:lnTo>
                      <a:pt x="1649" y="5047"/>
                    </a:lnTo>
                    <a:lnTo>
                      <a:pt x="1718" y="4923"/>
                    </a:lnTo>
                    <a:lnTo>
                      <a:pt x="1766" y="4919"/>
                    </a:lnTo>
                    <a:lnTo>
                      <a:pt x="1911" y="4983"/>
                    </a:lnTo>
                    <a:lnTo>
                      <a:pt x="1981" y="5093"/>
                    </a:lnTo>
                    <a:lnTo>
                      <a:pt x="2077" y="5079"/>
                    </a:lnTo>
                    <a:lnTo>
                      <a:pt x="2077" y="4989"/>
                    </a:lnTo>
                    <a:lnTo>
                      <a:pt x="2201" y="4859"/>
                    </a:lnTo>
                    <a:lnTo>
                      <a:pt x="2297" y="4825"/>
                    </a:lnTo>
                    <a:lnTo>
                      <a:pt x="2429" y="4897"/>
                    </a:lnTo>
                    <a:lnTo>
                      <a:pt x="2340" y="4676"/>
                    </a:lnTo>
                    <a:lnTo>
                      <a:pt x="2334" y="4138"/>
                    </a:lnTo>
                    <a:lnTo>
                      <a:pt x="2341" y="3836"/>
                    </a:lnTo>
                    <a:lnTo>
                      <a:pt x="2428" y="3510"/>
                    </a:lnTo>
                    <a:lnTo>
                      <a:pt x="2467" y="3426"/>
                    </a:lnTo>
                    <a:lnTo>
                      <a:pt x="2552" y="3302"/>
                    </a:lnTo>
                    <a:lnTo>
                      <a:pt x="2656" y="3302"/>
                    </a:lnTo>
                    <a:lnTo>
                      <a:pt x="2757" y="3078"/>
                    </a:lnTo>
                    <a:lnTo>
                      <a:pt x="2925" y="2836"/>
                    </a:lnTo>
                    <a:lnTo>
                      <a:pt x="3054" y="2765"/>
                    </a:lnTo>
                    <a:lnTo>
                      <a:pt x="3099" y="2914"/>
                    </a:lnTo>
                    <a:lnTo>
                      <a:pt x="3139" y="2934"/>
                    </a:lnTo>
                    <a:lnTo>
                      <a:pt x="3140" y="2930"/>
                    </a:lnTo>
                    <a:lnTo>
                      <a:pt x="3141" y="2932"/>
                    </a:lnTo>
                    <a:lnTo>
                      <a:pt x="3198" y="2749"/>
                    </a:lnTo>
                    <a:lnTo>
                      <a:pt x="3286" y="2697"/>
                    </a:lnTo>
                    <a:lnTo>
                      <a:pt x="3271" y="2617"/>
                    </a:lnTo>
                    <a:lnTo>
                      <a:pt x="3335" y="2469"/>
                    </a:lnTo>
                    <a:lnTo>
                      <a:pt x="3386" y="2495"/>
                    </a:lnTo>
                    <a:lnTo>
                      <a:pt x="3415" y="2171"/>
                    </a:lnTo>
                    <a:lnTo>
                      <a:pt x="3545" y="1893"/>
                    </a:lnTo>
                    <a:lnTo>
                      <a:pt x="3448" y="1697"/>
                    </a:lnTo>
                    <a:lnTo>
                      <a:pt x="3444" y="1529"/>
                    </a:lnTo>
                    <a:lnTo>
                      <a:pt x="3405" y="1393"/>
                    </a:lnTo>
                    <a:lnTo>
                      <a:pt x="3312" y="1289"/>
                    </a:lnTo>
                    <a:lnTo>
                      <a:pt x="3270" y="1287"/>
                    </a:lnTo>
                    <a:lnTo>
                      <a:pt x="3231" y="1357"/>
                    </a:lnTo>
                    <a:lnTo>
                      <a:pt x="3229" y="1259"/>
                    </a:lnTo>
                    <a:lnTo>
                      <a:pt x="3122" y="1395"/>
                    </a:lnTo>
                    <a:lnTo>
                      <a:pt x="3002" y="1243"/>
                    </a:lnTo>
                    <a:lnTo>
                      <a:pt x="2895" y="806"/>
                    </a:lnTo>
                    <a:lnTo>
                      <a:pt x="2864" y="530"/>
                    </a:lnTo>
                    <a:lnTo>
                      <a:pt x="2726" y="294"/>
                    </a:lnTo>
                    <a:lnTo>
                      <a:pt x="2682" y="286"/>
                    </a:lnTo>
                    <a:lnTo>
                      <a:pt x="2679" y="374"/>
                    </a:lnTo>
                    <a:lnTo>
                      <a:pt x="2582" y="334"/>
                    </a:lnTo>
                    <a:lnTo>
                      <a:pt x="2559" y="160"/>
                    </a:lnTo>
                    <a:lnTo>
                      <a:pt x="2524" y="112"/>
                    </a:lnTo>
                    <a:lnTo>
                      <a:pt x="2405" y="314"/>
                    </a:lnTo>
                    <a:lnTo>
                      <a:pt x="2379" y="244"/>
                    </a:lnTo>
                    <a:lnTo>
                      <a:pt x="2274" y="732"/>
                    </a:lnTo>
                    <a:lnTo>
                      <a:pt x="2273" y="732"/>
                    </a:lnTo>
                    <a:lnTo>
                      <a:pt x="2232" y="574"/>
                    </a:lnTo>
                    <a:lnTo>
                      <a:pt x="2241" y="482"/>
                    </a:lnTo>
                    <a:lnTo>
                      <a:pt x="2203" y="434"/>
                    </a:lnTo>
                    <a:lnTo>
                      <a:pt x="2183" y="306"/>
                    </a:lnTo>
                    <a:lnTo>
                      <a:pt x="2105" y="180"/>
                    </a:lnTo>
                    <a:lnTo>
                      <a:pt x="2033" y="312"/>
                    </a:lnTo>
                    <a:lnTo>
                      <a:pt x="1986" y="588"/>
                    </a:lnTo>
                    <a:lnTo>
                      <a:pt x="1927" y="740"/>
                    </a:lnTo>
                    <a:lnTo>
                      <a:pt x="1830" y="690"/>
                    </a:lnTo>
                    <a:lnTo>
                      <a:pt x="1751" y="792"/>
                    </a:lnTo>
                    <a:lnTo>
                      <a:pt x="1702" y="636"/>
                    </a:lnTo>
                    <a:lnTo>
                      <a:pt x="1728" y="460"/>
                    </a:lnTo>
                    <a:lnTo>
                      <a:pt x="1669" y="276"/>
                    </a:lnTo>
                    <a:lnTo>
                      <a:pt x="1656" y="110"/>
                    </a:lnTo>
                    <a:lnTo>
                      <a:pt x="1551" y="104"/>
                    </a:lnTo>
                    <a:lnTo>
                      <a:pt x="1472" y="186"/>
                    </a:lnTo>
                    <a:lnTo>
                      <a:pt x="1368" y="0"/>
                    </a:lnTo>
                    <a:lnTo>
                      <a:pt x="1244" y="22"/>
                    </a:lnTo>
                    <a:lnTo>
                      <a:pt x="1234" y="176"/>
                    </a:lnTo>
                    <a:lnTo>
                      <a:pt x="1212" y="340"/>
                    </a:lnTo>
                    <a:lnTo>
                      <a:pt x="1143" y="438"/>
                    </a:lnTo>
                    <a:lnTo>
                      <a:pt x="1152" y="546"/>
                    </a:lnTo>
                    <a:lnTo>
                      <a:pt x="1061" y="654"/>
                    </a:lnTo>
                    <a:lnTo>
                      <a:pt x="988" y="850"/>
                    </a:lnTo>
                    <a:lnTo>
                      <a:pt x="937" y="945"/>
                    </a:lnTo>
                    <a:lnTo>
                      <a:pt x="978" y="1223"/>
                    </a:lnTo>
                    <a:lnTo>
                      <a:pt x="863" y="1285"/>
                    </a:lnTo>
                    <a:lnTo>
                      <a:pt x="862" y="1373"/>
                    </a:lnTo>
                    <a:lnTo>
                      <a:pt x="900" y="1415"/>
                    </a:lnTo>
                    <a:lnTo>
                      <a:pt x="832" y="1583"/>
                    </a:lnTo>
                    <a:lnTo>
                      <a:pt x="852" y="1669"/>
                    </a:lnTo>
                    <a:lnTo>
                      <a:pt x="809" y="1661"/>
                    </a:lnTo>
                    <a:lnTo>
                      <a:pt x="754" y="1805"/>
                    </a:lnTo>
                    <a:lnTo>
                      <a:pt x="713" y="1847"/>
                    </a:lnTo>
                    <a:lnTo>
                      <a:pt x="582" y="1815"/>
                    </a:lnTo>
                    <a:lnTo>
                      <a:pt x="505" y="1903"/>
                    </a:lnTo>
                    <a:lnTo>
                      <a:pt x="377" y="1883"/>
                    </a:lnTo>
                    <a:lnTo>
                      <a:pt x="357" y="1957"/>
                    </a:lnTo>
                    <a:lnTo>
                      <a:pt x="299" y="1937"/>
                    </a:lnTo>
                    <a:lnTo>
                      <a:pt x="294" y="2029"/>
                    </a:lnTo>
                    <a:lnTo>
                      <a:pt x="256" y="2069"/>
                    </a:lnTo>
                    <a:lnTo>
                      <a:pt x="246" y="1977"/>
                    </a:lnTo>
                    <a:lnTo>
                      <a:pt x="102" y="2061"/>
                    </a:lnTo>
                    <a:close/>
                  </a:path>
                </a:pathLst>
              </a:custGeom>
              <a:grpFill/>
              <a:ln w="9525">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84" name="Freeform 58">
                <a:extLst>
                  <a:ext uri="{FF2B5EF4-FFF2-40B4-BE49-F238E27FC236}">
                    <a16:creationId xmlns="" xmlns:a16="http://schemas.microsoft.com/office/drawing/2014/main" id="{0750D486-5A1C-4826-9821-1564951DD2E5}"/>
                  </a:ext>
                </a:extLst>
              </p:cNvPr>
              <p:cNvSpPr>
                <a:spLocks noEditPoints="1"/>
              </p:cNvSpPr>
              <p:nvPr/>
            </p:nvSpPr>
            <p:spPr bwMode="auto">
              <a:xfrm>
                <a:off x="4299" y="4049"/>
                <a:ext cx="3404" cy="2485"/>
              </a:xfrm>
              <a:custGeom>
                <a:avLst/>
                <a:gdLst>
                  <a:gd name="T0" fmla="*/ 3090 w 3404"/>
                  <a:gd name="T1" fmla="*/ 597 h 4969"/>
                  <a:gd name="T2" fmla="*/ 2833 w 3404"/>
                  <a:gd name="T3" fmla="*/ 723 h 4969"/>
                  <a:gd name="T4" fmla="*/ 2774 w 3404"/>
                  <a:gd name="T5" fmla="*/ 951 h 4969"/>
                  <a:gd name="T6" fmla="*/ 2567 w 3404"/>
                  <a:gd name="T7" fmla="*/ 987 h 4969"/>
                  <a:gd name="T8" fmla="*/ 2619 w 3404"/>
                  <a:gd name="T9" fmla="*/ 603 h 4969"/>
                  <a:gd name="T10" fmla="*/ 2456 w 3404"/>
                  <a:gd name="T11" fmla="*/ 905 h 4969"/>
                  <a:gd name="T12" fmla="*/ 2338 w 3404"/>
                  <a:gd name="T13" fmla="*/ 777 h 4969"/>
                  <a:gd name="T14" fmla="*/ 2230 w 3404"/>
                  <a:gd name="T15" fmla="*/ 823 h 4969"/>
                  <a:gd name="T16" fmla="*/ 2046 w 3404"/>
                  <a:gd name="T17" fmla="*/ 489 h 4969"/>
                  <a:gd name="T18" fmla="*/ 1782 w 3404"/>
                  <a:gd name="T19" fmla="*/ 1121 h 4969"/>
                  <a:gd name="T20" fmla="*/ 1633 w 3404"/>
                  <a:gd name="T21" fmla="*/ 907 h 4969"/>
                  <a:gd name="T22" fmla="*/ 1529 w 3404"/>
                  <a:gd name="T23" fmla="*/ 965 h 4969"/>
                  <a:gd name="T24" fmla="*/ 1406 w 3404"/>
                  <a:gd name="T25" fmla="*/ 1109 h 4969"/>
                  <a:gd name="T26" fmla="*/ 1204 w 3404"/>
                  <a:gd name="T27" fmla="*/ 963 h 4969"/>
                  <a:gd name="T28" fmla="*/ 1243 w 3404"/>
                  <a:gd name="T29" fmla="*/ 579 h 4969"/>
                  <a:gd name="T30" fmla="*/ 929 w 3404"/>
                  <a:gd name="T31" fmla="*/ 260 h 4969"/>
                  <a:gd name="T32" fmla="*/ 721 w 3404"/>
                  <a:gd name="T33" fmla="*/ 194 h 4969"/>
                  <a:gd name="T34" fmla="*/ 498 w 3404"/>
                  <a:gd name="T35" fmla="*/ 116 h 4969"/>
                  <a:gd name="T36" fmla="*/ 359 w 3404"/>
                  <a:gd name="T37" fmla="*/ 424 h 4969"/>
                  <a:gd name="T38" fmla="*/ 146 w 3404"/>
                  <a:gd name="T39" fmla="*/ 711 h 4969"/>
                  <a:gd name="T40" fmla="*/ 332 w 3404"/>
                  <a:gd name="T41" fmla="*/ 1235 h 4969"/>
                  <a:gd name="T42" fmla="*/ 216 w 3404"/>
                  <a:gd name="T43" fmla="*/ 1827 h 4969"/>
                  <a:gd name="T44" fmla="*/ 276 w 3404"/>
                  <a:gd name="T45" fmla="*/ 2241 h 4969"/>
                  <a:gd name="T46" fmla="*/ 201 w 3404"/>
                  <a:gd name="T47" fmla="*/ 2712 h 4969"/>
                  <a:gd name="T48" fmla="*/ 77 w 3404"/>
                  <a:gd name="T49" fmla="*/ 3132 h 4969"/>
                  <a:gd name="T50" fmla="*/ 49 w 3404"/>
                  <a:gd name="T51" fmla="*/ 3372 h 4969"/>
                  <a:gd name="T52" fmla="*/ 72 w 3404"/>
                  <a:gd name="T53" fmla="*/ 3782 h 4969"/>
                  <a:gd name="T54" fmla="*/ 174 w 3404"/>
                  <a:gd name="T55" fmla="*/ 4012 h 4969"/>
                  <a:gd name="T56" fmla="*/ 377 w 3404"/>
                  <a:gd name="T57" fmla="*/ 3634 h 4969"/>
                  <a:gd name="T58" fmla="*/ 547 w 3404"/>
                  <a:gd name="T59" fmla="*/ 3756 h 4969"/>
                  <a:gd name="T60" fmla="*/ 617 w 3404"/>
                  <a:gd name="T61" fmla="*/ 4054 h 4969"/>
                  <a:gd name="T62" fmla="*/ 749 w 3404"/>
                  <a:gd name="T63" fmla="*/ 3636 h 4969"/>
                  <a:gd name="T64" fmla="*/ 926 w 3404"/>
                  <a:gd name="T65" fmla="*/ 3656 h 4969"/>
                  <a:gd name="T66" fmla="*/ 1070 w 3404"/>
                  <a:gd name="T67" fmla="*/ 3616 h 4969"/>
                  <a:gd name="T68" fmla="*/ 1346 w 3404"/>
                  <a:gd name="T69" fmla="*/ 4565 h 4969"/>
                  <a:gd name="T70" fmla="*/ 1575 w 3404"/>
                  <a:gd name="T71" fmla="*/ 4679 h 4969"/>
                  <a:gd name="T72" fmla="*/ 1749 w 3404"/>
                  <a:gd name="T73" fmla="*/ 4715 h 4969"/>
                  <a:gd name="T74" fmla="*/ 1891 w 3404"/>
                  <a:gd name="T75" fmla="*/ 4755 h 4969"/>
                  <a:gd name="T76" fmla="*/ 2101 w 3404"/>
                  <a:gd name="T77" fmla="*/ 4611 h 4969"/>
                  <a:gd name="T78" fmla="*/ 2252 w 3404"/>
                  <a:gd name="T79" fmla="*/ 4899 h 4969"/>
                  <a:gd name="T80" fmla="*/ 2449 w 3404"/>
                  <a:gd name="T81" fmla="*/ 4815 h 4969"/>
                  <a:gd name="T82" fmla="*/ 2276 w 3404"/>
                  <a:gd name="T83" fmla="*/ 4415 h 4969"/>
                  <a:gd name="T84" fmla="*/ 2427 w 3404"/>
                  <a:gd name="T85" fmla="*/ 4226 h 4969"/>
                  <a:gd name="T86" fmla="*/ 2508 w 3404"/>
                  <a:gd name="T87" fmla="*/ 3940 h 4969"/>
                  <a:gd name="T88" fmla="*/ 2611 w 3404"/>
                  <a:gd name="T89" fmla="*/ 3708 h 4969"/>
                  <a:gd name="T90" fmla="*/ 2865 w 3404"/>
                  <a:gd name="T91" fmla="*/ 3538 h 4969"/>
                  <a:gd name="T92" fmla="*/ 2777 w 3404"/>
                  <a:gd name="T93" fmla="*/ 3136 h 4969"/>
                  <a:gd name="T94" fmla="*/ 2951 w 3404"/>
                  <a:gd name="T95" fmla="*/ 3066 h 4969"/>
                  <a:gd name="T96" fmla="*/ 3348 w 3404"/>
                  <a:gd name="T97" fmla="*/ 2772 h 4969"/>
                  <a:gd name="T98" fmla="*/ 3404 w 3404"/>
                  <a:gd name="T99" fmla="*/ 2420 h 4969"/>
                  <a:gd name="T100" fmla="*/ 3269 w 3404"/>
                  <a:gd name="T101" fmla="*/ 2003 h 4969"/>
                  <a:gd name="T102" fmla="*/ 3132 w 3404"/>
                  <a:gd name="T103" fmla="*/ 1753 h 4969"/>
                  <a:gd name="T104" fmla="*/ 3224 w 3404"/>
                  <a:gd name="T105" fmla="*/ 1267 h 4969"/>
                  <a:gd name="T106" fmla="*/ 1993 w 3404"/>
                  <a:gd name="T107" fmla="*/ 4593 h 4969"/>
                  <a:gd name="T108" fmla="*/ 1921 w 3404"/>
                  <a:gd name="T109" fmla="*/ 4469 h 4969"/>
                  <a:gd name="T110" fmla="*/ 1993 w 3404"/>
                  <a:gd name="T111" fmla="*/ 4593 h 4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4" h="4969">
                    <a:moveTo>
                      <a:pt x="3140" y="851"/>
                    </a:moveTo>
                    <a:lnTo>
                      <a:pt x="3083" y="685"/>
                    </a:lnTo>
                    <a:lnTo>
                      <a:pt x="3090" y="597"/>
                    </a:lnTo>
                    <a:lnTo>
                      <a:pt x="3039" y="575"/>
                    </a:lnTo>
                    <a:lnTo>
                      <a:pt x="2910" y="595"/>
                    </a:lnTo>
                    <a:lnTo>
                      <a:pt x="2833" y="723"/>
                    </a:lnTo>
                    <a:lnTo>
                      <a:pt x="2780" y="679"/>
                    </a:lnTo>
                    <a:lnTo>
                      <a:pt x="2738" y="857"/>
                    </a:lnTo>
                    <a:lnTo>
                      <a:pt x="2774" y="951"/>
                    </a:lnTo>
                    <a:lnTo>
                      <a:pt x="2667" y="1115"/>
                    </a:lnTo>
                    <a:lnTo>
                      <a:pt x="2559" y="1145"/>
                    </a:lnTo>
                    <a:lnTo>
                      <a:pt x="2567" y="987"/>
                    </a:lnTo>
                    <a:lnTo>
                      <a:pt x="2656" y="879"/>
                    </a:lnTo>
                    <a:lnTo>
                      <a:pt x="2672" y="667"/>
                    </a:lnTo>
                    <a:lnTo>
                      <a:pt x="2619" y="603"/>
                    </a:lnTo>
                    <a:lnTo>
                      <a:pt x="2619" y="605"/>
                    </a:lnTo>
                    <a:lnTo>
                      <a:pt x="2539" y="805"/>
                    </a:lnTo>
                    <a:lnTo>
                      <a:pt x="2456" y="905"/>
                    </a:lnTo>
                    <a:lnTo>
                      <a:pt x="2396" y="911"/>
                    </a:lnTo>
                    <a:lnTo>
                      <a:pt x="2389" y="827"/>
                    </a:lnTo>
                    <a:lnTo>
                      <a:pt x="2338" y="777"/>
                    </a:lnTo>
                    <a:lnTo>
                      <a:pt x="2276" y="909"/>
                    </a:lnTo>
                    <a:lnTo>
                      <a:pt x="2232" y="917"/>
                    </a:lnTo>
                    <a:lnTo>
                      <a:pt x="2230" y="823"/>
                    </a:lnTo>
                    <a:lnTo>
                      <a:pt x="2187" y="821"/>
                    </a:lnTo>
                    <a:lnTo>
                      <a:pt x="2121" y="587"/>
                    </a:lnTo>
                    <a:lnTo>
                      <a:pt x="2046" y="489"/>
                    </a:lnTo>
                    <a:lnTo>
                      <a:pt x="1963" y="527"/>
                    </a:lnTo>
                    <a:lnTo>
                      <a:pt x="1872" y="481"/>
                    </a:lnTo>
                    <a:lnTo>
                      <a:pt x="1782" y="1121"/>
                    </a:lnTo>
                    <a:lnTo>
                      <a:pt x="1696" y="887"/>
                    </a:lnTo>
                    <a:lnTo>
                      <a:pt x="1671" y="959"/>
                    </a:lnTo>
                    <a:lnTo>
                      <a:pt x="1633" y="907"/>
                    </a:lnTo>
                    <a:lnTo>
                      <a:pt x="1599" y="961"/>
                    </a:lnTo>
                    <a:lnTo>
                      <a:pt x="1565" y="907"/>
                    </a:lnTo>
                    <a:lnTo>
                      <a:pt x="1529" y="965"/>
                    </a:lnTo>
                    <a:lnTo>
                      <a:pt x="1525" y="1055"/>
                    </a:lnTo>
                    <a:lnTo>
                      <a:pt x="1437" y="1175"/>
                    </a:lnTo>
                    <a:lnTo>
                      <a:pt x="1406" y="1109"/>
                    </a:lnTo>
                    <a:lnTo>
                      <a:pt x="1283" y="1155"/>
                    </a:lnTo>
                    <a:lnTo>
                      <a:pt x="1203" y="1055"/>
                    </a:lnTo>
                    <a:lnTo>
                      <a:pt x="1204" y="963"/>
                    </a:lnTo>
                    <a:lnTo>
                      <a:pt x="1260" y="819"/>
                    </a:lnTo>
                    <a:lnTo>
                      <a:pt x="1268" y="649"/>
                    </a:lnTo>
                    <a:lnTo>
                      <a:pt x="1243" y="579"/>
                    </a:lnTo>
                    <a:lnTo>
                      <a:pt x="1122" y="489"/>
                    </a:lnTo>
                    <a:lnTo>
                      <a:pt x="1020" y="76"/>
                    </a:lnTo>
                    <a:lnTo>
                      <a:pt x="929" y="260"/>
                    </a:lnTo>
                    <a:lnTo>
                      <a:pt x="862" y="148"/>
                    </a:lnTo>
                    <a:lnTo>
                      <a:pt x="819" y="198"/>
                    </a:lnTo>
                    <a:lnTo>
                      <a:pt x="721" y="194"/>
                    </a:lnTo>
                    <a:lnTo>
                      <a:pt x="632" y="0"/>
                    </a:lnTo>
                    <a:lnTo>
                      <a:pt x="570" y="2"/>
                    </a:lnTo>
                    <a:lnTo>
                      <a:pt x="498" y="116"/>
                    </a:lnTo>
                    <a:lnTo>
                      <a:pt x="369" y="204"/>
                    </a:lnTo>
                    <a:lnTo>
                      <a:pt x="334" y="260"/>
                    </a:lnTo>
                    <a:lnTo>
                      <a:pt x="359" y="424"/>
                    </a:lnTo>
                    <a:lnTo>
                      <a:pt x="334" y="497"/>
                    </a:lnTo>
                    <a:lnTo>
                      <a:pt x="200" y="527"/>
                    </a:lnTo>
                    <a:lnTo>
                      <a:pt x="146" y="711"/>
                    </a:lnTo>
                    <a:lnTo>
                      <a:pt x="165" y="829"/>
                    </a:lnTo>
                    <a:lnTo>
                      <a:pt x="276" y="977"/>
                    </a:lnTo>
                    <a:lnTo>
                      <a:pt x="332" y="1235"/>
                    </a:lnTo>
                    <a:lnTo>
                      <a:pt x="325" y="1359"/>
                    </a:lnTo>
                    <a:lnTo>
                      <a:pt x="360" y="1565"/>
                    </a:lnTo>
                    <a:lnTo>
                      <a:pt x="216" y="1827"/>
                    </a:lnTo>
                    <a:lnTo>
                      <a:pt x="285" y="1995"/>
                    </a:lnTo>
                    <a:lnTo>
                      <a:pt x="303" y="2169"/>
                    </a:lnTo>
                    <a:lnTo>
                      <a:pt x="276" y="2241"/>
                    </a:lnTo>
                    <a:lnTo>
                      <a:pt x="307" y="2668"/>
                    </a:lnTo>
                    <a:lnTo>
                      <a:pt x="212" y="2608"/>
                    </a:lnTo>
                    <a:lnTo>
                      <a:pt x="201" y="2712"/>
                    </a:lnTo>
                    <a:lnTo>
                      <a:pt x="85" y="3004"/>
                    </a:lnTo>
                    <a:lnTo>
                      <a:pt x="113" y="3072"/>
                    </a:lnTo>
                    <a:lnTo>
                      <a:pt x="77" y="3132"/>
                    </a:lnTo>
                    <a:lnTo>
                      <a:pt x="73" y="3234"/>
                    </a:lnTo>
                    <a:lnTo>
                      <a:pt x="26" y="3270"/>
                    </a:lnTo>
                    <a:lnTo>
                      <a:pt x="49" y="3372"/>
                    </a:lnTo>
                    <a:lnTo>
                      <a:pt x="0" y="3432"/>
                    </a:lnTo>
                    <a:lnTo>
                      <a:pt x="13" y="3598"/>
                    </a:lnTo>
                    <a:lnTo>
                      <a:pt x="72" y="3782"/>
                    </a:lnTo>
                    <a:lnTo>
                      <a:pt x="46" y="3958"/>
                    </a:lnTo>
                    <a:lnTo>
                      <a:pt x="95" y="4114"/>
                    </a:lnTo>
                    <a:lnTo>
                      <a:pt x="174" y="4012"/>
                    </a:lnTo>
                    <a:lnTo>
                      <a:pt x="271" y="4062"/>
                    </a:lnTo>
                    <a:lnTo>
                      <a:pt x="330" y="3910"/>
                    </a:lnTo>
                    <a:lnTo>
                      <a:pt x="377" y="3634"/>
                    </a:lnTo>
                    <a:lnTo>
                      <a:pt x="449" y="3502"/>
                    </a:lnTo>
                    <a:lnTo>
                      <a:pt x="527" y="3628"/>
                    </a:lnTo>
                    <a:lnTo>
                      <a:pt x="547" y="3756"/>
                    </a:lnTo>
                    <a:lnTo>
                      <a:pt x="585" y="3804"/>
                    </a:lnTo>
                    <a:lnTo>
                      <a:pt x="576" y="3896"/>
                    </a:lnTo>
                    <a:lnTo>
                      <a:pt x="617" y="4054"/>
                    </a:lnTo>
                    <a:lnTo>
                      <a:pt x="618" y="4054"/>
                    </a:lnTo>
                    <a:lnTo>
                      <a:pt x="723" y="3566"/>
                    </a:lnTo>
                    <a:lnTo>
                      <a:pt x="749" y="3636"/>
                    </a:lnTo>
                    <a:lnTo>
                      <a:pt x="868" y="3434"/>
                    </a:lnTo>
                    <a:lnTo>
                      <a:pt x="903" y="3482"/>
                    </a:lnTo>
                    <a:lnTo>
                      <a:pt x="926" y="3656"/>
                    </a:lnTo>
                    <a:lnTo>
                      <a:pt x="1023" y="3696"/>
                    </a:lnTo>
                    <a:lnTo>
                      <a:pt x="1026" y="3608"/>
                    </a:lnTo>
                    <a:lnTo>
                      <a:pt x="1070" y="3616"/>
                    </a:lnTo>
                    <a:lnTo>
                      <a:pt x="1208" y="3852"/>
                    </a:lnTo>
                    <a:lnTo>
                      <a:pt x="1239" y="4128"/>
                    </a:lnTo>
                    <a:lnTo>
                      <a:pt x="1346" y="4565"/>
                    </a:lnTo>
                    <a:lnTo>
                      <a:pt x="1466" y="4717"/>
                    </a:lnTo>
                    <a:lnTo>
                      <a:pt x="1573" y="4581"/>
                    </a:lnTo>
                    <a:lnTo>
                      <a:pt x="1575" y="4679"/>
                    </a:lnTo>
                    <a:lnTo>
                      <a:pt x="1614" y="4609"/>
                    </a:lnTo>
                    <a:lnTo>
                      <a:pt x="1656" y="4611"/>
                    </a:lnTo>
                    <a:lnTo>
                      <a:pt x="1749" y="4715"/>
                    </a:lnTo>
                    <a:lnTo>
                      <a:pt x="1748" y="4603"/>
                    </a:lnTo>
                    <a:lnTo>
                      <a:pt x="1837" y="4623"/>
                    </a:lnTo>
                    <a:lnTo>
                      <a:pt x="1891" y="4755"/>
                    </a:lnTo>
                    <a:lnTo>
                      <a:pt x="2024" y="4633"/>
                    </a:lnTo>
                    <a:lnTo>
                      <a:pt x="2061" y="4677"/>
                    </a:lnTo>
                    <a:lnTo>
                      <a:pt x="2101" y="4611"/>
                    </a:lnTo>
                    <a:lnTo>
                      <a:pt x="2109" y="4787"/>
                    </a:lnTo>
                    <a:lnTo>
                      <a:pt x="2251" y="4813"/>
                    </a:lnTo>
                    <a:lnTo>
                      <a:pt x="2252" y="4899"/>
                    </a:lnTo>
                    <a:lnTo>
                      <a:pt x="2332" y="4969"/>
                    </a:lnTo>
                    <a:lnTo>
                      <a:pt x="2397" y="4825"/>
                    </a:lnTo>
                    <a:lnTo>
                      <a:pt x="2449" y="4815"/>
                    </a:lnTo>
                    <a:lnTo>
                      <a:pt x="2452" y="4669"/>
                    </a:lnTo>
                    <a:lnTo>
                      <a:pt x="2298" y="4495"/>
                    </a:lnTo>
                    <a:lnTo>
                      <a:pt x="2276" y="4415"/>
                    </a:lnTo>
                    <a:lnTo>
                      <a:pt x="2325" y="4259"/>
                    </a:lnTo>
                    <a:lnTo>
                      <a:pt x="2389" y="4303"/>
                    </a:lnTo>
                    <a:lnTo>
                      <a:pt x="2427" y="4226"/>
                    </a:lnTo>
                    <a:lnTo>
                      <a:pt x="2381" y="4158"/>
                    </a:lnTo>
                    <a:lnTo>
                      <a:pt x="2419" y="3950"/>
                    </a:lnTo>
                    <a:lnTo>
                      <a:pt x="2508" y="3940"/>
                    </a:lnTo>
                    <a:lnTo>
                      <a:pt x="2512" y="3838"/>
                    </a:lnTo>
                    <a:lnTo>
                      <a:pt x="2527" y="3744"/>
                    </a:lnTo>
                    <a:lnTo>
                      <a:pt x="2611" y="3708"/>
                    </a:lnTo>
                    <a:lnTo>
                      <a:pt x="2625" y="3620"/>
                    </a:lnTo>
                    <a:lnTo>
                      <a:pt x="2818" y="3504"/>
                    </a:lnTo>
                    <a:lnTo>
                      <a:pt x="2865" y="3538"/>
                    </a:lnTo>
                    <a:lnTo>
                      <a:pt x="2872" y="3358"/>
                    </a:lnTo>
                    <a:lnTo>
                      <a:pt x="2803" y="3264"/>
                    </a:lnTo>
                    <a:lnTo>
                      <a:pt x="2777" y="3136"/>
                    </a:lnTo>
                    <a:lnTo>
                      <a:pt x="2801" y="3018"/>
                    </a:lnTo>
                    <a:lnTo>
                      <a:pt x="2921" y="3126"/>
                    </a:lnTo>
                    <a:lnTo>
                      <a:pt x="2951" y="3066"/>
                    </a:lnTo>
                    <a:lnTo>
                      <a:pt x="3053" y="3028"/>
                    </a:lnTo>
                    <a:lnTo>
                      <a:pt x="3053" y="3024"/>
                    </a:lnTo>
                    <a:lnTo>
                      <a:pt x="3348" y="2772"/>
                    </a:lnTo>
                    <a:lnTo>
                      <a:pt x="3379" y="2660"/>
                    </a:lnTo>
                    <a:lnTo>
                      <a:pt x="3361" y="2578"/>
                    </a:lnTo>
                    <a:lnTo>
                      <a:pt x="3404" y="2420"/>
                    </a:lnTo>
                    <a:lnTo>
                      <a:pt x="3292" y="2265"/>
                    </a:lnTo>
                    <a:lnTo>
                      <a:pt x="3258" y="2097"/>
                    </a:lnTo>
                    <a:lnTo>
                      <a:pt x="3269" y="2003"/>
                    </a:lnTo>
                    <a:lnTo>
                      <a:pt x="3183" y="1931"/>
                    </a:lnTo>
                    <a:lnTo>
                      <a:pt x="3139" y="1851"/>
                    </a:lnTo>
                    <a:lnTo>
                      <a:pt x="3132" y="1753"/>
                    </a:lnTo>
                    <a:lnTo>
                      <a:pt x="3260" y="1501"/>
                    </a:lnTo>
                    <a:lnTo>
                      <a:pt x="3276" y="1407"/>
                    </a:lnTo>
                    <a:lnTo>
                      <a:pt x="3224" y="1267"/>
                    </a:lnTo>
                    <a:lnTo>
                      <a:pt x="3104" y="1041"/>
                    </a:lnTo>
                    <a:lnTo>
                      <a:pt x="3140" y="851"/>
                    </a:lnTo>
                    <a:close/>
                    <a:moveTo>
                      <a:pt x="1993" y="4593"/>
                    </a:moveTo>
                    <a:lnTo>
                      <a:pt x="1931" y="4631"/>
                    </a:lnTo>
                    <a:lnTo>
                      <a:pt x="1901" y="4563"/>
                    </a:lnTo>
                    <a:lnTo>
                      <a:pt x="1921" y="4469"/>
                    </a:lnTo>
                    <a:lnTo>
                      <a:pt x="1961" y="4399"/>
                    </a:lnTo>
                    <a:lnTo>
                      <a:pt x="2030" y="4483"/>
                    </a:lnTo>
                    <a:lnTo>
                      <a:pt x="1993" y="4593"/>
                    </a:lnTo>
                    <a:close/>
                  </a:path>
                </a:pathLst>
              </a:custGeom>
              <a:grpFill/>
              <a:ln w="9525">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85" name="Freeform 57">
                <a:extLst>
                  <a:ext uri="{FF2B5EF4-FFF2-40B4-BE49-F238E27FC236}">
                    <a16:creationId xmlns="" xmlns:a16="http://schemas.microsoft.com/office/drawing/2014/main" id="{A7BE5E8A-13E0-433C-A1B4-448A08CB662C}"/>
                  </a:ext>
                </a:extLst>
              </p:cNvPr>
              <p:cNvSpPr>
                <a:spLocks/>
              </p:cNvSpPr>
              <p:nvPr/>
            </p:nvSpPr>
            <p:spPr bwMode="auto">
              <a:xfrm>
                <a:off x="2774" y="7318"/>
                <a:ext cx="35" cy="42"/>
              </a:xfrm>
              <a:custGeom>
                <a:avLst/>
                <a:gdLst>
                  <a:gd name="T0" fmla="*/ 0 w 35"/>
                  <a:gd name="T1" fmla="*/ 32 h 84"/>
                  <a:gd name="T2" fmla="*/ 35 w 35"/>
                  <a:gd name="T3" fmla="*/ 84 h 84"/>
                  <a:gd name="T4" fmla="*/ 34 w 35"/>
                  <a:gd name="T5" fmla="*/ 0 h 84"/>
                  <a:gd name="T6" fmla="*/ 0 w 35"/>
                  <a:gd name="T7" fmla="*/ 32 h 84"/>
                </a:gdLst>
                <a:ahLst/>
                <a:cxnLst>
                  <a:cxn ang="0">
                    <a:pos x="T0" y="T1"/>
                  </a:cxn>
                  <a:cxn ang="0">
                    <a:pos x="T2" y="T3"/>
                  </a:cxn>
                  <a:cxn ang="0">
                    <a:pos x="T4" y="T5"/>
                  </a:cxn>
                  <a:cxn ang="0">
                    <a:pos x="T6" y="T7"/>
                  </a:cxn>
                </a:cxnLst>
                <a:rect l="0" t="0" r="r" b="b"/>
                <a:pathLst>
                  <a:path w="35" h="84">
                    <a:moveTo>
                      <a:pt x="0" y="32"/>
                    </a:moveTo>
                    <a:lnTo>
                      <a:pt x="35" y="84"/>
                    </a:lnTo>
                    <a:lnTo>
                      <a:pt x="34" y="0"/>
                    </a:lnTo>
                    <a:lnTo>
                      <a:pt x="0" y="32"/>
                    </a:lnTo>
                    <a:close/>
                  </a:path>
                </a:pathLst>
              </a:custGeom>
              <a:grpFill/>
              <a:ln w="9525">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86" name="Freeform 56">
                <a:extLst>
                  <a:ext uri="{FF2B5EF4-FFF2-40B4-BE49-F238E27FC236}">
                    <a16:creationId xmlns="" xmlns:a16="http://schemas.microsoft.com/office/drawing/2014/main" id="{F4DEAFDE-0AD4-4EBA-80FC-9B4BA78AC8FA}"/>
                  </a:ext>
                </a:extLst>
              </p:cNvPr>
              <p:cNvSpPr>
                <a:spLocks/>
              </p:cNvSpPr>
              <p:nvPr/>
            </p:nvSpPr>
            <p:spPr bwMode="auto">
              <a:xfrm>
                <a:off x="397" y="1354"/>
                <a:ext cx="7744" cy="6903"/>
              </a:xfrm>
              <a:custGeom>
                <a:avLst/>
                <a:gdLst>
                  <a:gd name="T0" fmla="*/ 6122 w 7744"/>
                  <a:gd name="T1" fmla="*/ 114 h 13804"/>
                  <a:gd name="T2" fmla="*/ 6471 w 7744"/>
                  <a:gd name="T3" fmla="*/ 165 h 13804"/>
                  <a:gd name="T4" fmla="*/ 6877 w 7744"/>
                  <a:gd name="T5" fmla="*/ 787 h 13804"/>
                  <a:gd name="T6" fmla="*/ 7044 w 7744"/>
                  <a:gd name="T7" fmla="*/ 775 h 13804"/>
                  <a:gd name="T8" fmla="*/ 7731 w 7744"/>
                  <a:gd name="T9" fmla="*/ 1023 h 13804"/>
                  <a:gd name="T10" fmla="*/ 7426 w 7744"/>
                  <a:gd name="T11" fmla="*/ 2990 h 13804"/>
                  <a:gd name="T12" fmla="*/ 7348 w 7744"/>
                  <a:gd name="T13" fmla="*/ 3860 h 13804"/>
                  <a:gd name="T14" fmla="*/ 7150 w 7744"/>
                  <a:gd name="T15" fmla="*/ 3872 h 13804"/>
                  <a:gd name="T16" fmla="*/ 7083 w 7744"/>
                  <a:gd name="T17" fmla="*/ 4217 h 13804"/>
                  <a:gd name="T18" fmla="*/ 6753 w 7744"/>
                  <a:gd name="T19" fmla="*/ 5291 h 13804"/>
                  <a:gd name="T20" fmla="*/ 6558 w 7744"/>
                  <a:gd name="T21" fmla="*/ 6268 h 13804"/>
                  <a:gd name="T22" fmla="*/ 6640 w 7744"/>
                  <a:gd name="T23" fmla="*/ 6246 h 13804"/>
                  <a:gd name="T24" fmla="*/ 6992 w 7744"/>
                  <a:gd name="T25" fmla="*/ 5986 h 13804"/>
                  <a:gd name="T26" fmla="*/ 7178 w 7744"/>
                  <a:gd name="T27" fmla="*/ 6796 h 13804"/>
                  <a:gd name="T28" fmla="*/ 7171 w 7744"/>
                  <a:gd name="T29" fmla="*/ 7392 h 13804"/>
                  <a:gd name="T30" fmla="*/ 7281 w 7744"/>
                  <a:gd name="T31" fmla="*/ 8049 h 13804"/>
                  <a:gd name="T32" fmla="*/ 7033 w 7744"/>
                  <a:gd name="T33" fmla="*/ 8579 h 13804"/>
                  <a:gd name="T34" fmla="*/ 7221 w 7744"/>
                  <a:gd name="T35" fmla="*/ 9175 h 13804"/>
                  <a:gd name="T36" fmla="*/ 7167 w 7744"/>
                  <a:gd name="T37" fmla="*/ 9802 h 13804"/>
                  <a:gd name="T38" fmla="*/ 7744 w 7744"/>
                  <a:gd name="T39" fmla="*/ 10252 h 13804"/>
                  <a:gd name="T40" fmla="*/ 7372 w 7744"/>
                  <a:gd name="T41" fmla="*/ 11240 h 13804"/>
                  <a:gd name="T42" fmla="*/ 7095 w 7744"/>
                  <a:gd name="T43" fmla="*/ 11881 h 13804"/>
                  <a:gd name="T44" fmla="*/ 6875 w 7744"/>
                  <a:gd name="T45" fmla="*/ 12235 h 13804"/>
                  <a:gd name="T46" fmla="*/ 6485 w 7744"/>
                  <a:gd name="T47" fmla="*/ 12311 h 13804"/>
                  <a:gd name="T48" fmla="*/ 6142 w 7744"/>
                  <a:gd name="T49" fmla="*/ 11795 h 13804"/>
                  <a:gd name="T50" fmla="*/ 5840 w 7744"/>
                  <a:gd name="T51" fmla="*/ 11815 h 13804"/>
                  <a:gd name="T52" fmla="*/ 5391 w 7744"/>
                  <a:gd name="T53" fmla="*/ 11647 h 13804"/>
                  <a:gd name="T54" fmla="*/ 5003 w 7744"/>
                  <a:gd name="T55" fmla="*/ 11789 h 13804"/>
                  <a:gd name="T56" fmla="*/ 4587 w 7744"/>
                  <a:gd name="T57" fmla="*/ 12547 h 13804"/>
                  <a:gd name="T58" fmla="*/ 4447 w 7744"/>
                  <a:gd name="T59" fmla="*/ 13570 h 13804"/>
                  <a:gd name="T60" fmla="*/ 4012 w 7744"/>
                  <a:gd name="T61" fmla="*/ 13630 h 13804"/>
                  <a:gd name="T62" fmla="*/ 3676 w 7744"/>
                  <a:gd name="T63" fmla="*/ 13496 h 13804"/>
                  <a:gd name="T64" fmla="*/ 3476 w 7744"/>
                  <a:gd name="T65" fmla="*/ 13289 h 13804"/>
                  <a:gd name="T66" fmla="*/ 2923 w 7744"/>
                  <a:gd name="T67" fmla="*/ 12827 h 13804"/>
                  <a:gd name="T68" fmla="*/ 2609 w 7744"/>
                  <a:gd name="T69" fmla="*/ 13023 h 13804"/>
                  <a:gd name="T70" fmla="*/ 2121 w 7744"/>
                  <a:gd name="T71" fmla="*/ 12819 h 13804"/>
                  <a:gd name="T72" fmla="*/ 1681 w 7744"/>
                  <a:gd name="T73" fmla="*/ 12423 h 13804"/>
                  <a:gd name="T74" fmla="*/ 1475 w 7744"/>
                  <a:gd name="T75" fmla="*/ 12335 h 13804"/>
                  <a:gd name="T76" fmla="*/ 1402 w 7744"/>
                  <a:gd name="T77" fmla="*/ 11867 h 13804"/>
                  <a:gd name="T78" fmla="*/ 1438 w 7744"/>
                  <a:gd name="T79" fmla="*/ 11418 h 13804"/>
                  <a:gd name="T80" fmla="*/ 1811 w 7744"/>
                  <a:gd name="T81" fmla="*/ 9341 h 13804"/>
                  <a:gd name="T82" fmla="*/ 1819 w 7744"/>
                  <a:gd name="T83" fmla="*/ 7622 h 13804"/>
                  <a:gd name="T84" fmla="*/ 2060 w 7744"/>
                  <a:gd name="T85" fmla="*/ 8077 h 13804"/>
                  <a:gd name="T86" fmla="*/ 1801 w 7744"/>
                  <a:gd name="T87" fmla="*/ 7130 h 13804"/>
                  <a:gd name="T88" fmla="*/ 1756 w 7744"/>
                  <a:gd name="T89" fmla="*/ 6502 h 13804"/>
                  <a:gd name="T90" fmla="*/ 1699 w 7744"/>
                  <a:gd name="T91" fmla="*/ 6160 h 13804"/>
                  <a:gd name="T92" fmla="*/ 1354 w 7744"/>
                  <a:gd name="T93" fmla="*/ 5563 h 13804"/>
                  <a:gd name="T94" fmla="*/ 1143 w 7744"/>
                  <a:gd name="T95" fmla="*/ 4581 h 13804"/>
                  <a:gd name="T96" fmla="*/ 1116 w 7744"/>
                  <a:gd name="T97" fmla="*/ 4389 h 13804"/>
                  <a:gd name="T98" fmla="*/ 1023 w 7744"/>
                  <a:gd name="T99" fmla="*/ 3975 h 13804"/>
                  <a:gd name="T100" fmla="*/ 741 w 7744"/>
                  <a:gd name="T101" fmla="*/ 3760 h 13804"/>
                  <a:gd name="T102" fmla="*/ 756 w 7744"/>
                  <a:gd name="T103" fmla="*/ 3694 h 13804"/>
                  <a:gd name="T104" fmla="*/ 599 w 7744"/>
                  <a:gd name="T105" fmla="*/ 3766 h 13804"/>
                  <a:gd name="T106" fmla="*/ 560 w 7744"/>
                  <a:gd name="T107" fmla="*/ 3498 h 13804"/>
                  <a:gd name="T108" fmla="*/ 511 w 7744"/>
                  <a:gd name="T109" fmla="*/ 3302 h 13804"/>
                  <a:gd name="T110" fmla="*/ 383 w 7744"/>
                  <a:gd name="T111" fmla="*/ 3366 h 13804"/>
                  <a:gd name="T112" fmla="*/ 277 w 7744"/>
                  <a:gd name="T113" fmla="*/ 3164 h 13804"/>
                  <a:gd name="T114" fmla="*/ 115 w 7744"/>
                  <a:gd name="T115" fmla="*/ 3030 h 13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44" h="13804">
                    <a:moveTo>
                      <a:pt x="5956" y="2"/>
                    </a:moveTo>
                    <a:lnTo>
                      <a:pt x="5964" y="0"/>
                    </a:lnTo>
                    <a:lnTo>
                      <a:pt x="6017" y="221"/>
                    </a:lnTo>
                    <a:lnTo>
                      <a:pt x="6103" y="199"/>
                    </a:lnTo>
                    <a:lnTo>
                      <a:pt x="6122" y="114"/>
                    </a:lnTo>
                    <a:lnTo>
                      <a:pt x="6227" y="114"/>
                    </a:lnTo>
                    <a:lnTo>
                      <a:pt x="6276" y="199"/>
                    </a:lnTo>
                    <a:lnTo>
                      <a:pt x="6360" y="275"/>
                    </a:lnTo>
                    <a:lnTo>
                      <a:pt x="6403" y="271"/>
                    </a:lnTo>
                    <a:lnTo>
                      <a:pt x="6471" y="165"/>
                    </a:lnTo>
                    <a:lnTo>
                      <a:pt x="6640" y="245"/>
                    </a:lnTo>
                    <a:lnTo>
                      <a:pt x="6686" y="307"/>
                    </a:lnTo>
                    <a:lnTo>
                      <a:pt x="6712" y="487"/>
                    </a:lnTo>
                    <a:lnTo>
                      <a:pt x="6835" y="765"/>
                    </a:lnTo>
                    <a:lnTo>
                      <a:pt x="6877" y="787"/>
                    </a:lnTo>
                    <a:lnTo>
                      <a:pt x="6881" y="697"/>
                    </a:lnTo>
                    <a:lnTo>
                      <a:pt x="6924" y="651"/>
                    </a:lnTo>
                    <a:lnTo>
                      <a:pt x="6970" y="693"/>
                    </a:lnTo>
                    <a:lnTo>
                      <a:pt x="7005" y="813"/>
                    </a:lnTo>
                    <a:lnTo>
                      <a:pt x="7044" y="775"/>
                    </a:lnTo>
                    <a:lnTo>
                      <a:pt x="7149" y="811"/>
                    </a:lnTo>
                    <a:lnTo>
                      <a:pt x="7247" y="685"/>
                    </a:lnTo>
                    <a:lnTo>
                      <a:pt x="7374" y="913"/>
                    </a:lnTo>
                    <a:lnTo>
                      <a:pt x="7600" y="931"/>
                    </a:lnTo>
                    <a:lnTo>
                      <a:pt x="7731" y="1023"/>
                    </a:lnTo>
                    <a:lnTo>
                      <a:pt x="7670" y="1349"/>
                    </a:lnTo>
                    <a:lnTo>
                      <a:pt x="7509" y="1767"/>
                    </a:lnTo>
                    <a:lnTo>
                      <a:pt x="7487" y="2248"/>
                    </a:lnTo>
                    <a:lnTo>
                      <a:pt x="7397" y="2672"/>
                    </a:lnTo>
                    <a:lnTo>
                      <a:pt x="7426" y="2990"/>
                    </a:lnTo>
                    <a:lnTo>
                      <a:pt x="7385" y="3462"/>
                    </a:lnTo>
                    <a:lnTo>
                      <a:pt x="7429" y="3700"/>
                    </a:lnTo>
                    <a:lnTo>
                      <a:pt x="7394" y="3760"/>
                    </a:lnTo>
                    <a:lnTo>
                      <a:pt x="7391" y="3856"/>
                    </a:lnTo>
                    <a:lnTo>
                      <a:pt x="7348" y="3860"/>
                    </a:lnTo>
                    <a:lnTo>
                      <a:pt x="7340" y="3953"/>
                    </a:lnTo>
                    <a:lnTo>
                      <a:pt x="7299" y="3983"/>
                    </a:lnTo>
                    <a:lnTo>
                      <a:pt x="7182" y="3981"/>
                    </a:lnTo>
                    <a:lnTo>
                      <a:pt x="7195" y="3892"/>
                    </a:lnTo>
                    <a:lnTo>
                      <a:pt x="7150" y="3872"/>
                    </a:lnTo>
                    <a:lnTo>
                      <a:pt x="7145" y="3874"/>
                    </a:lnTo>
                    <a:lnTo>
                      <a:pt x="7090" y="3888"/>
                    </a:lnTo>
                    <a:lnTo>
                      <a:pt x="7032" y="4017"/>
                    </a:lnTo>
                    <a:lnTo>
                      <a:pt x="7018" y="4107"/>
                    </a:lnTo>
                    <a:lnTo>
                      <a:pt x="7083" y="4217"/>
                    </a:lnTo>
                    <a:lnTo>
                      <a:pt x="7048" y="4283"/>
                    </a:lnTo>
                    <a:lnTo>
                      <a:pt x="7051" y="4369"/>
                    </a:lnTo>
                    <a:lnTo>
                      <a:pt x="6872" y="4813"/>
                    </a:lnTo>
                    <a:lnTo>
                      <a:pt x="6741" y="4995"/>
                    </a:lnTo>
                    <a:lnTo>
                      <a:pt x="6753" y="5291"/>
                    </a:lnTo>
                    <a:lnTo>
                      <a:pt x="6574" y="5623"/>
                    </a:lnTo>
                    <a:lnTo>
                      <a:pt x="6519" y="5990"/>
                    </a:lnTo>
                    <a:lnTo>
                      <a:pt x="6521" y="5992"/>
                    </a:lnTo>
                    <a:lnTo>
                      <a:pt x="6574" y="6056"/>
                    </a:lnTo>
                    <a:lnTo>
                      <a:pt x="6558" y="6268"/>
                    </a:lnTo>
                    <a:lnTo>
                      <a:pt x="6469" y="6376"/>
                    </a:lnTo>
                    <a:lnTo>
                      <a:pt x="6461" y="6534"/>
                    </a:lnTo>
                    <a:lnTo>
                      <a:pt x="6569" y="6504"/>
                    </a:lnTo>
                    <a:lnTo>
                      <a:pt x="6676" y="6340"/>
                    </a:lnTo>
                    <a:lnTo>
                      <a:pt x="6640" y="6246"/>
                    </a:lnTo>
                    <a:lnTo>
                      <a:pt x="6682" y="6068"/>
                    </a:lnTo>
                    <a:lnTo>
                      <a:pt x="6735" y="6112"/>
                    </a:lnTo>
                    <a:lnTo>
                      <a:pt x="6812" y="5984"/>
                    </a:lnTo>
                    <a:lnTo>
                      <a:pt x="6941" y="5964"/>
                    </a:lnTo>
                    <a:lnTo>
                      <a:pt x="6992" y="5986"/>
                    </a:lnTo>
                    <a:lnTo>
                      <a:pt x="6985" y="6074"/>
                    </a:lnTo>
                    <a:lnTo>
                      <a:pt x="7042" y="6240"/>
                    </a:lnTo>
                    <a:lnTo>
                      <a:pt x="7006" y="6430"/>
                    </a:lnTo>
                    <a:lnTo>
                      <a:pt x="7126" y="6656"/>
                    </a:lnTo>
                    <a:lnTo>
                      <a:pt x="7178" y="6796"/>
                    </a:lnTo>
                    <a:lnTo>
                      <a:pt x="7162" y="6890"/>
                    </a:lnTo>
                    <a:lnTo>
                      <a:pt x="7034" y="7142"/>
                    </a:lnTo>
                    <a:lnTo>
                      <a:pt x="7041" y="7240"/>
                    </a:lnTo>
                    <a:lnTo>
                      <a:pt x="7085" y="7320"/>
                    </a:lnTo>
                    <a:lnTo>
                      <a:pt x="7171" y="7392"/>
                    </a:lnTo>
                    <a:lnTo>
                      <a:pt x="7160" y="7486"/>
                    </a:lnTo>
                    <a:lnTo>
                      <a:pt x="7194" y="7654"/>
                    </a:lnTo>
                    <a:lnTo>
                      <a:pt x="7306" y="7809"/>
                    </a:lnTo>
                    <a:lnTo>
                      <a:pt x="7263" y="7967"/>
                    </a:lnTo>
                    <a:lnTo>
                      <a:pt x="7281" y="8049"/>
                    </a:lnTo>
                    <a:lnTo>
                      <a:pt x="7250" y="8161"/>
                    </a:lnTo>
                    <a:lnTo>
                      <a:pt x="6955" y="8413"/>
                    </a:lnTo>
                    <a:lnTo>
                      <a:pt x="6955" y="8417"/>
                    </a:lnTo>
                    <a:lnTo>
                      <a:pt x="6990" y="8575"/>
                    </a:lnTo>
                    <a:lnTo>
                      <a:pt x="7033" y="8579"/>
                    </a:lnTo>
                    <a:lnTo>
                      <a:pt x="7045" y="8781"/>
                    </a:lnTo>
                    <a:lnTo>
                      <a:pt x="7125" y="8883"/>
                    </a:lnTo>
                    <a:lnTo>
                      <a:pt x="7218" y="8891"/>
                    </a:lnTo>
                    <a:lnTo>
                      <a:pt x="7276" y="9179"/>
                    </a:lnTo>
                    <a:lnTo>
                      <a:pt x="7221" y="9175"/>
                    </a:lnTo>
                    <a:lnTo>
                      <a:pt x="7191" y="9245"/>
                    </a:lnTo>
                    <a:lnTo>
                      <a:pt x="7170" y="9431"/>
                    </a:lnTo>
                    <a:lnTo>
                      <a:pt x="7136" y="9485"/>
                    </a:lnTo>
                    <a:lnTo>
                      <a:pt x="7196" y="9652"/>
                    </a:lnTo>
                    <a:lnTo>
                      <a:pt x="7167" y="9802"/>
                    </a:lnTo>
                    <a:lnTo>
                      <a:pt x="7263" y="10034"/>
                    </a:lnTo>
                    <a:lnTo>
                      <a:pt x="7360" y="10072"/>
                    </a:lnTo>
                    <a:lnTo>
                      <a:pt x="7500" y="10222"/>
                    </a:lnTo>
                    <a:lnTo>
                      <a:pt x="7682" y="10092"/>
                    </a:lnTo>
                    <a:lnTo>
                      <a:pt x="7744" y="10252"/>
                    </a:lnTo>
                    <a:lnTo>
                      <a:pt x="7712" y="10388"/>
                    </a:lnTo>
                    <a:lnTo>
                      <a:pt x="7617" y="10650"/>
                    </a:lnTo>
                    <a:lnTo>
                      <a:pt x="7610" y="10874"/>
                    </a:lnTo>
                    <a:lnTo>
                      <a:pt x="7389" y="11114"/>
                    </a:lnTo>
                    <a:lnTo>
                      <a:pt x="7372" y="11240"/>
                    </a:lnTo>
                    <a:lnTo>
                      <a:pt x="7284" y="11324"/>
                    </a:lnTo>
                    <a:lnTo>
                      <a:pt x="7218" y="11559"/>
                    </a:lnTo>
                    <a:lnTo>
                      <a:pt x="7135" y="11579"/>
                    </a:lnTo>
                    <a:lnTo>
                      <a:pt x="7041" y="11829"/>
                    </a:lnTo>
                    <a:lnTo>
                      <a:pt x="7095" y="11881"/>
                    </a:lnTo>
                    <a:lnTo>
                      <a:pt x="7061" y="12045"/>
                    </a:lnTo>
                    <a:lnTo>
                      <a:pt x="7003" y="12035"/>
                    </a:lnTo>
                    <a:lnTo>
                      <a:pt x="6962" y="12109"/>
                    </a:lnTo>
                    <a:lnTo>
                      <a:pt x="6875" y="12149"/>
                    </a:lnTo>
                    <a:lnTo>
                      <a:pt x="6875" y="12235"/>
                    </a:lnTo>
                    <a:lnTo>
                      <a:pt x="6761" y="12197"/>
                    </a:lnTo>
                    <a:lnTo>
                      <a:pt x="6730" y="12367"/>
                    </a:lnTo>
                    <a:lnTo>
                      <a:pt x="6712" y="12279"/>
                    </a:lnTo>
                    <a:lnTo>
                      <a:pt x="6621" y="12231"/>
                    </a:lnTo>
                    <a:lnTo>
                      <a:pt x="6485" y="12311"/>
                    </a:lnTo>
                    <a:lnTo>
                      <a:pt x="6489" y="12223"/>
                    </a:lnTo>
                    <a:lnTo>
                      <a:pt x="6393" y="12111"/>
                    </a:lnTo>
                    <a:lnTo>
                      <a:pt x="6352" y="12135"/>
                    </a:lnTo>
                    <a:lnTo>
                      <a:pt x="6202" y="12063"/>
                    </a:lnTo>
                    <a:lnTo>
                      <a:pt x="6142" y="11795"/>
                    </a:lnTo>
                    <a:lnTo>
                      <a:pt x="5938" y="11841"/>
                    </a:lnTo>
                    <a:lnTo>
                      <a:pt x="5869" y="11673"/>
                    </a:lnTo>
                    <a:lnTo>
                      <a:pt x="5827" y="11665"/>
                    </a:lnTo>
                    <a:lnTo>
                      <a:pt x="5807" y="11743"/>
                    </a:lnTo>
                    <a:lnTo>
                      <a:pt x="5840" y="11815"/>
                    </a:lnTo>
                    <a:lnTo>
                      <a:pt x="5692" y="11847"/>
                    </a:lnTo>
                    <a:lnTo>
                      <a:pt x="5636" y="11821"/>
                    </a:lnTo>
                    <a:lnTo>
                      <a:pt x="5643" y="11737"/>
                    </a:lnTo>
                    <a:lnTo>
                      <a:pt x="5613" y="11661"/>
                    </a:lnTo>
                    <a:lnTo>
                      <a:pt x="5391" y="11647"/>
                    </a:lnTo>
                    <a:lnTo>
                      <a:pt x="5387" y="11645"/>
                    </a:lnTo>
                    <a:lnTo>
                      <a:pt x="5345" y="11625"/>
                    </a:lnTo>
                    <a:lnTo>
                      <a:pt x="5300" y="11476"/>
                    </a:lnTo>
                    <a:lnTo>
                      <a:pt x="5171" y="11547"/>
                    </a:lnTo>
                    <a:lnTo>
                      <a:pt x="5003" y="11789"/>
                    </a:lnTo>
                    <a:lnTo>
                      <a:pt x="4902" y="12013"/>
                    </a:lnTo>
                    <a:lnTo>
                      <a:pt x="4798" y="12013"/>
                    </a:lnTo>
                    <a:lnTo>
                      <a:pt x="4713" y="12137"/>
                    </a:lnTo>
                    <a:lnTo>
                      <a:pt x="4674" y="12221"/>
                    </a:lnTo>
                    <a:lnTo>
                      <a:pt x="4587" y="12547"/>
                    </a:lnTo>
                    <a:lnTo>
                      <a:pt x="4580" y="12849"/>
                    </a:lnTo>
                    <a:lnTo>
                      <a:pt x="4586" y="13387"/>
                    </a:lnTo>
                    <a:lnTo>
                      <a:pt x="4675" y="13608"/>
                    </a:lnTo>
                    <a:lnTo>
                      <a:pt x="4543" y="13536"/>
                    </a:lnTo>
                    <a:lnTo>
                      <a:pt x="4447" y="13570"/>
                    </a:lnTo>
                    <a:lnTo>
                      <a:pt x="4323" y="13700"/>
                    </a:lnTo>
                    <a:lnTo>
                      <a:pt x="4323" y="13790"/>
                    </a:lnTo>
                    <a:lnTo>
                      <a:pt x="4227" y="13804"/>
                    </a:lnTo>
                    <a:lnTo>
                      <a:pt x="4157" y="13694"/>
                    </a:lnTo>
                    <a:lnTo>
                      <a:pt x="4012" y="13630"/>
                    </a:lnTo>
                    <a:lnTo>
                      <a:pt x="3964" y="13634"/>
                    </a:lnTo>
                    <a:lnTo>
                      <a:pt x="3895" y="13758"/>
                    </a:lnTo>
                    <a:lnTo>
                      <a:pt x="3846" y="13752"/>
                    </a:lnTo>
                    <a:lnTo>
                      <a:pt x="3810" y="13578"/>
                    </a:lnTo>
                    <a:lnTo>
                      <a:pt x="3676" y="13496"/>
                    </a:lnTo>
                    <a:lnTo>
                      <a:pt x="3705" y="13349"/>
                    </a:lnTo>
                    <a:lnTo>
                      <a:pt x="3702" y="13347"/>
                    </a:lnTo>
                    <a:lnTo>
                      <a:pt x="3542" y="13195"/>
                    </a:lnTo>
                    <a:lnTo>
                      <a:pt x="3492" y="13199"/>
                    </a:lnTo>
                    <a:lnTo>
                      <a:pt x="3476" y="13289"/>
                    </a:lnTo>
                    <a:lnTo>
                      <a:pt x="3388" y="13059"/>
                    </a:lnTo>
                    <a:lnTo>
                      <a:pt x="3290" y="13071"/>
                    </a:lnTo>
                    <a:lnTo>
                      <a:pt x="3217" y="12937"/>
                    </a:lnTo>
                    <a:lnTo>
                      <a:pt x="2961" y="12787"/>
                    </a:lnTo>
                    <a:lnTo>
                      <a:pt x="2923" y="12827"/>
                    </a:lnTo>
                    <a:lnTo>
                      <a:pt x="2929" y="13027"/>
                    </a:lnTo>
                    <a:lnTo>
                      <a:pt x="2894" y="13095"/>
                    </a:lnTo>
                    <a:lnTo>
                      <a:pt x="2795" y="13083"/>
                    </a:lnTo>
                    <a:lnTo>
                      <a:pt x="2647" y="13089"/>
                    </a:lnTo>
                    <a:lnTo>
                      <a:pt x="2609" y="13023"/>
                    </a:lnTo>
                    <a:lnTo>
                      <a:pt x="2422" y="13075"/>
                    </a:lnTo>
                    <a:lnTo>
                      <a:pt x="2248" y="12769"/>
                    </a:lnTo>
                    <a:lnTo>
                      <a:pt x="2246" y="12771"/>
                    </a:lnTo>
                    <a:lnTo>
                      <a:pt x="2157" y="12863"/>
                    </a:lnTo>
                    <a:lnTo>
                      <a:pt x="2121" y="12819"/>
                    </a:lnTo>
                    <a:lnTo>
                      <a:pt x="2086" y="12869"/>
                    </a:lnTo>
                    <a:lnTo>
                      <a:pt x="1966" y="12673"/>
                    </a:lnTo>
                    <a:lnTo>
                      <a:pt x="1926" y="12529"/>
                    </a:lnTo>
                    <a:lnTo>
                      <a:pt x="1830" y="12539"/>
                    </a:lnTo>
                    <a:lnTo>
                      <a:pt x="1681" y="12423"/>
                    </a:lnTo>
                    <a:lnTo>
                      <a:pt x="1591" y="12327"/>
                    </a:lnTo>
                    <a:lnTo>
                      <a:pt x="1588" y="12225"/>
                    </a:lnTo>
                    <a:lnTo>
                      <a:pt x="1542" y="12253"/>
                    </a:lnTo>
                    <a:lnTo>
                      <a:pt x="1535" y="12363"/>
                    </a:lnTo>
                    <a:lnTo>
                      <a:pt x="1475" y="12335"/>
                    </a:lnTo>
                    <a:lnTo>
                      <a:pt x="1456" y="12247"/>
                    </a:lnTo>
                    <a:lnTo>
                      <a:pt x="1496" y="12177"/>
                    </a:lnTo>
                    <a:lnTo>
                      <a:pt x="1526" y="11995"/>
                    </a:lnTo>
                    <a:lnTo>
                      <a:pt x="1503" y="11907"/>
                    </a:lnTo>
                    <a:lnTo>
                      <a:pt x="1402" y="11867"/>
                    </a:lnTo>
                    <a:lnTo>
                      <a:pt x="1368" y="11933"/>
                    </a:lnTo>
                    <a:lnTo>
                      <a:pt x="1360" y="11835"/>
                    </a:lnTo>
                    <a:lnTo>
                      <a:pt x="1271" y="11753"/>
                    </a:lnTo>
                    <a:lnTo>
                      <a:pt x="1368" y="11611"/>
                    </a:lnTo>
                    <a:lnTo>
                      <a:pt x="1438" y="11418"/>
                    </a:lnTo>
                    <a:lnTo>
                      <a:pt x="1497" y="11200"/>
                    </a:lnTo>
                    <a:lnTo>
                      <a:pt x="1665" y="9668"/>
                    </a:lnTo>
                    <a:lnTo>
                      <a:pt x="1664" y="9525"/>
                    </a:lnTo>
                    <a:lnTo>
                      <a:pt x="1713" y="9313"/>
                    </a:lnTo>
                    <a:lnTo>
                      <a:pt x="1811" y="9341"/>
                    </a:lnTo>
                    <a:lnTo>
                      <a:pt x="1808" y="9253"/>
                    </a:lnTo>
                    <a:lnTo>
                      <a:pt x="1740" y="9095"/>
                    </a:lnTo>
                    <a:lnTo>
                      <a:pt x="1679" y="9335"/>
                    </a:lnTo>
                    <a:lnTo>
                      <a:pt x="1774" y="7797"/>
                    </a:lnTo>
                    <a:lnTo>
                      <a:pt x="1819" y="7622"/>
                    </a:lnTo>
                    <a:lnTo>
                      <a:pt x="1834" y="7708"/>
                    </a:lnTo>
                    <a:lnTo>
                      <a:pt x="1997" y="8029"/>
                    </a:lnTo>
                    <a:lnTo>
                      <a:pt x="2036" y="8269"/>
                    </a:lnTo>
                    <a:lnTo>
                      <a:pt x="2068" y="8167"/>
                    </a:lnTo>
                    <a:lnTo>
                      <a:pt x="2060" y="8077"/>
                    </a:lnTo>
                    <a:lnTo>
                      <a:pt x="2027" y="7853"/>
                    </a:lnTo>
                    <a:lnTo>
                      <a:pt x="1868" y="7510"/>
                    </a:lnTo>
                    <a:lnTo>
                      <a:pt x="1748" y="7358"/>
                    </a:lnTo>
                    <a:lnTo>
                      <a:pt x="1728" y="7228"/>
                    </a:lnTo>
                    <a:lnTo>
                      <a:pt x="1801" y="7130"/>
                    </a:lnTo>
                    <a:lnTo>
                      <a:pt x="1847" y="6952"/>
                    </a:lnTo>
                    <a:lnTo>
                      <a:pt x="1822" y="6790"/>
                    </a:lnTo>
                    <a:lnTo>
                      <a:pt x="1864" y="6776"/>
                    </a:lnTo>
                    <a:lnTo>
                      <a:pt x="1801" y="6530"/>
                    </a:lnTo>
                    <a:lnTo>
                      <a:pt x="1756" y="6502"/>
                    </a:lnTo>
                    <a:lnTo>
                      <a:pt x="1826" y="6206"/>
                    </a:lnTo>
                    <a:lnTo>
                      <a:pt x="1824" y="6206"/>
                    </a:lnTo>
                    <a:lnTo>
                      <a:pt x="1782" y="6194"/>
                    </a:lnTo>
                    <a:lnTo>
                      <a:pt x="1772" y="6278"/>
                    </a:lnTo>
                    <a:lnTo>
                      <a:pt x="1699" y="6160"/>
                    </a:lnTo>
                    <a:lnTo>
                      <a:pt x="1607" y="6126"/>
                    </a:lnTo>
                    <a:lnTo>
                      <a:pt x="1584" y="6016"/>
                    </a:lnTo>
                    <a:lnTo>
                      <a:pt x="1510" y="5984"/>
                    </a:lnTo>
                    <a:lnTo>
                      <a:pt x="1386" y="5779"/>
                    </a:lnTo>
                    <a:lnTo>
                      <a:pt x="1354" y="5563"/>
                    </a:lnTo>
                    <a:lnTo>
                      <a:pt x="1194" y="5189"/>
                    </a:lnTo>
                    <a:lnTo>
                      <a:pt x="1188" y="5053"/>
                    </a:lnTo>
                    <a:lnTo>
                      <a:pt x="1307" y="4799"/>
                    </a:lnTo>
                    <a:lnTo>
                      <a:pt x="1234" y="4645"/>
                    </a:lnTo>
                    <a:lnTo>
                      <a:pt x="1143" y="4581"/>
                    </a:lnTo>
                    <a:lnTo>
                      <a:pt x="1189" y="4541"/>
                    </a:lnTo>
                    <a:lnTo>
                      <a:pt x="1199" y="4337"/>
                    </a:lnTo>
                    <a:lnTo>
                      <a:pt x="1303" y="4259"/>
                    </a:lnTo>
                    <a:lnTo>
                      <a:pt x="1192" y="4277"/>
                    </a:lnTo>
                    <a:lnTo>
                      <a:pt x="1116" y="4389"/>
                    </a:lnTo>
                    <a:lnTo>
                      <a:pt x="1085" y="4329"/>
                    </a:lnTo>
                    <a:lnTo>
                      <a:pt x="992" y="4297"/>
                    </a:lnTo>
                    <a:lnTo>
                      <a:pt x="956" y="4107"/>
                    </a:lnTo>
                    <a:lnTo>
                      <a:pt x="1024" y="3975"/>
                    </a:lnTo>
                    <a:lnTo>
                      <a:pt x="1023" y="3975"/>
                    </a:lnTo>
                    <a:lnTo>
                      <a:pt x="1000" y="3898"/>
                    </a:lnTo>
                    <a:lnTo>
                      <a:pt x="1046" y="3892"/>
                    </a:lnTo>
                    <a:lnTo>
                      <a:pt x="1004" y="3844"/>
                    </a:lnTo>
                    <a:lnTo>
                      <a:pt x="814" y="3876"/>
                    </a:lnTo>
                    <a:lnTo>
                      <a:pt x="741" y="3760"/>
                    </a:lnTo>
                    <a:lnTo>
                      <a:pt x="837" y="3784"/>
                    </a:lnTo>
                    <a:lnTo>
                      <a:pt x="867" y="3708"/>
                    </a:lnTo>
                    <a:lnTo>
                      <a:pt x="835" y="3636"/>
                    </a:lnTo>
                    <a:lnTo>
                      <a:pt x="779" y="3616"/>
                    </a:lnTo>
                    <a:lnTo>
                      <a:pt x="756" y="3694"/>
                    </a:lnTo>
                    <a:lnTo>
                      <a:pt x="708" y="3544"/>
                    </a:lnTo>
                    <a:lnTo>
                      <a:pt x="727" y="3726"/>
                    </a:lnTo>
                    <a:lnTo>
                      <a:pt x="690" y="3668"/>
                    </a:lnTo>
                    <a:lnTo>
                      <a:pt x="642" y="3694"/>
                    </a:lnTo>
                    <a:lnTo>
                      <a:pt x="599" y="3766"/>
                    </a:lnTo>
                    <a:lnTo>
                      <a:pt x="618" y="3854"/>
                    </a:lnTo>
                    <a:lnTo>
                      <a:pt x="585" y="3782"/>
                    </a:lnTo>
                    <a:lnTo>
                      <a:pt x="597" y="3668"/>
                    </a:lnTo>
                    <a:lnTo>
                      <a:pt x="564" y="3582"/>
                    </a:lnTo>
                    <a:lnTo>
                      <a:pt x="560" y="3498"/>
                    </a:lnTo>
                    <a:lnTo>
                      <a:pt x="598" y="3458"/>
                    </a:lnTo>
                    <a:lnTo>
                      <a:pt x="556" y="3496"/>
                    </a:lnTo>
                    <a:lnTo>
                      <a:pt x="500" y="3448"/>
                    </a:lnTo>
                    <a:lnTo>
                      <a:pt x="478" y="3368"/>
                    </a:lnTo>
                    <a:lnTo>
                      <a:pt x="511" y="3302"/>
                    </a:lnTo>
                    <a:lnTo>
                      <a:pt x="465" y="3284"/>
                    </a:lnTo>
                    <a:lnTo>
                      <a:pt x="456" y="3192"/>
                    </a:lnTo>
                    <a:lnTo>
                      <a:pt x="463" y="3372"/>
                    </a:lnTo>
                    <a:lnTo>
                      <a:pt x="422" y="3412"/>
                    </a:lnTo>
                    <a:lnTo>
                      <a:pt x="383" y="3366"/>
                    </a:lnTo>
                    <a:lnTo>
                      <a:pt x="373" y="3130"/>
                    </a:lnTo>
                    <a:lnTo>
                      <a:pt x="369" y="3222"/>
                    </a:lnTo>
                    <a:lnTo>
                      <a:pt x="311" y="3270"/>
                    </a:lnTo>
                    <a:lnTo>
                      <a:pt x="267" y="3248"/>
                    </a:lnTo>
                    <a:lnTo>
                      <a:pt x="277" y="3164"/>
                    </a:lnTo>
                    <a:lnTo>
                      <a:pt x="237" y="3192"/>
                    </a:lnTo>
                    <a:lnTo>
                      <a:pt x="231" y="3104"/>
                    </a:lnTo>
                    <a:lnTo>
                      <a:pt x="231" y="3192"/>
                    </a:lnTo>
                    <a:lnTo>
                      <a:pt x="188" y="3210"/>
                    </a:lnTo>
                    <a:lnTo>
                      <a:pt x="115" y="3030"/>
                    </a:lnTo>
                    <a:lnTo>
                      <a:pt x="46" y="3080"/>
                    </a:lnTo>
                    <a:lnTo>
                      <a:pt x="0" y="3020"/>
                    </a:lnTo>
                  </a:path>
                </a:pathLst>
              </a:custGeom>
              <a:grpFill/>
              <a:ln w="19050">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87" name="Freeform 55">
                <a:extLst>
                  <a:ext uri="{FF2B5EF4-FFF2-40B4-BE49-F238E27FC236}">
                    <a16:creationId xmlns="" xmlns:a16="http://schemas.microsoft.com/office/drawing/2014/main" id="{22669C0B-98E1-4350-9449-7352879B8A3D}"/>
                  </a:ext>
                </a:extLst>
              </p:cNvPr>
              <p:cNvSpPr>
                <a:spLocks/>
              </p:cNvSpPr>
              <p:nvPr/>
            </p:nvSpPr>
            <p:spPr bwMode="auto">
              <a:xfrm>
                <a:off x="5159" y="2544"/>
                <a:ext cx="2383" cy="747"/>
              </a:xfrm>
              <a:custGeom>
                <a:avLst/>
                <a:gdLst>
                  <a:gd name="T0" fmla="*/ 2383 w 2383"/>
                  <a:gd name="T1" fmla="*/ 1496 h 1496"/>
                  <a:gd name="T2" fmla="*/ 2351 w 2383"/>
                  <a:gd name="T3" fmla="*/ 1340 h 1496"/>
                  <a:gd name="T4" fmla="*/ 2308 w 2383"/>
                  <a:gd name="T5" fmla="*/ 1342 h 1496"/>
                  <a:gd name="T6" fmla="*/ 2301 w 2383"/>
                  <a:gd name="T7" fmla="*/ 1068 h 1496"/>
                  <a:gd name="T8" fmla="*/ 2186 w 2383"/>
                  <a:gd name="T9" fmla="*/ 916 h 1496"/>
                  <a:gd name="T10" fmla="*/ 2185 w 2383"/>
                  <a:gd name="T11" fmla="*/ 916 h 1496"/>
                  <a:gd name="T12" fmla="*/ 2171 w 2383"/>
                  <a:gd name="T13" fmla="*/ 934 h 1496"/>
                  <a:gd name="T14" fmla="*/ 2043 w 2383"/>
                  <a:gd name="T15" fmla="*/ 732 h 1496"/>
                  <a:gd name="T16" fmla="*/ 1965 w 2383"/>
                  <a:gd name="T17" fmla="*/ 800 h 1496"/>
                  <a:gd name="T18" fmla="*/ 1888 w 2383"/>
                  <a:gd name="T19" fmla="*/ 686 h 1496"/>
                  <a:gd name="T20" fmla="*/ 1802 w 2383"/>
                  <a:gd name="T21" fmla="*/ 736 h 1496"/>
                  <a:gd name="T22" fmla="*/ 1694 w 2383"/>
                  <a:gd name="T23" fmla="*/ 606 h 1496"/>
                  <a:gd name="T24" fmla="*/ 1571 w 2383"/>
                  <a:gd name="T25" fmla="*/ 782 h 1496"/>
                  <a:gd name="T26" fmla="*/ 1571 w 2383"/>
                  <a:gd name="T27" fmla="*/ 784 h 1496"/>
                  <a:gd name="T28" fmla="*/ 1573 w 2383"/>
                  <a:gd name="T29" fmla="*/ 828 h 1496"/>
                  <a:gd name="T30" fmla="*/ 1539 w 2383"/>
                  <a:gd name="T31" fmla="*/ 928 h 1496"/>
                  <a:gd name="T32" fmla="*/ 1496 w 2383"/>
                  <a:gd name="T33" fmla="*/ 916 h 1496"/>
                  <a:gd name="T34" fmla="*/ 1464 w 2383"/>
                  <a:gd name="T35" fmla="*/ 990 h 1496"/>
                  <a:gd name="T36" fmla="*/ 1459 w 2383"/>
                  <a:gd name="T37" fmla="*/ 1244 h 1496"/>
                  <a:gd name="T38" fmla="*/ 1411 w 2383"/>
                  <a:gd name="T39" fmla="*/ 1276 h 1496"/>
                  <a:gd name="T40" fmla="*/ 1378 w 2383"/>
                  <a:gd name="T41" fmla="*/ 1220 h 1496"/>
                  <a:gd name="T42" fmla="*/ 1277 w 2383"/>
                  <a:gd name="T43" fmla="*/ 1340 h 1496"/>
                  <a:gd name="T44" fmla="*/ 1261 w 2383"/>
                  <a:gd name="T45" fmla="*/ 1414 h 1496"/>
                  <a:gd name="T46" fmla="*/ 1260 w 2383"/>
                  <a:gd name="T47" fmla="*/ 1416 h 1496"/>
                  <a:gd name="T48" fmla="*/ 1185 w 2383"/>
                  <a:gd name="T49" fmla="*/ 1476 h 1496"/>
                  <a:gd name="T50" fmla="*/ 1185 w 2383"/>
                  <a:gd name="T51" fmla="*/ 1388 h 1496"/>
                  <a:gd name="T52" fmla="*/ 1139 w 2383"/>
                  <a:gd name="T53" fmla="*/ 1340 h 1496"/>
                  <a:gd name="T54" fmla="*/ 998 w 2383"/>
                  <a:gd name="T55" fmla="*/ 1280 h 1496"/>
                  <a:gd name="T56" fmla="*/ 962 w 2383"/>
                  <a:gd name="T57" fmla="*/ 1132 h 1496"/>
                  <a:gd name="T58" fmla="*/ 1006 w 2383"/>
                  <a:gd name="T59" fmla="*/ 1058 h 1496"/>
                  <a:gd name="T60" fmla="*/ 989 w 2383"/>
                  <a:gd name="T61" fmla="*/ 966 h 1496"/>
                  <a:gd name="T62" fmla="*/ 963 w 2383"/>
                  <a:gd name="T63" fmla="*/ 896 h 1496"/>
                  <a:gd name="T64" fmla="*/ 918 w 2383"/>
                  <a:gd name="T65" fmla="*/ 888 h 1496"/>
                  <a:gd name="T66" fmla="*/ 923 w 2383"/>
                  <a:gd name="T67" fmla="*/ 798 h 1496"/>
                  <a:gd name="T68" fmla="*/ 884 w 2383"/>
                  <a:gd name="T69" fmla="*/ 768 h 1496"/>
                  <a:gd name="T70" fmla="*/ 875 w 2383"/>
                  <a:gd name="T71" fmla="*/ 682 h 1496"/>
                  <a:gd name="T72" fmla="*/ 761 w 2383"/>
                  <a:gd name="T73" fmla="*/ 646 h 1496"/>
                  <a:gd name="T74" fmla="*/ 689 w 2383"/>
                  <a:gd name="T75" fmla="*/ 768 h 1496"/>
                  <a:gd name="T76" fmla="*/ 596 w 2383"/>
                  <a:gd name="T77" fmla="*/ 796 h 1496"/>
                  <a:gd name="T78" fmla="*/ 563 w 2383"/>
                  <a:gd name="T79" fmla="*/ 856 h 1496"/>
                  <a:gd name="T80" fmla="*/ 518 w 2383"/>
                  <a:gd name="T81" fmla="*/ 814 h 1496"/>
                  <a:gd name="T82" fmla="*/ 325 w 2383"/>
                  <a:gd name="T83" fmla="*/ 862 h 1496"/>
                  <a:gd name="T84" fmla="*/ 248 w 2383"/>
                  <a:gd name="T85" fmla="*/ 528 h 1496"/>
                  <a:gd name="T86" fmla="*/ 193 w 2383"/>
                  <a:gd name="T87" fmla="*/ 402 h 1496"/>
                  <a:gd name="T88" fmla="*/ 163 w 2383"/>
                  <a:gd name="T89" fmla="*/ 470 h 1496"/>
                  <a:gd name="T90" fmla="*/ 125 w 2383"/>
                  <a:gd name="T91" fmla="*/ 214 h 1496"/>
                  <a:gd name="T92" fmla="*/ 57 w 2383"/>
                  <a:gd name="T93" fmla="*/ 44 h 1496"/>
                  <a:gd name="T94" fmla="*/ 0 w 2383"/>
                  <a:gd name="T95"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83" h="1496">
                    <a:moveTo>
                      <a:pt x="2383" y="1496"/>
                    </a:moveTo>
                    <a:lnTo>
                      <a:pt x="2351" y="1340"/>
                    </a:lnTo>
                    <a:lnTo>
                      <a:pt x="2308" y="1342"/>
                    </a:lnTo>
                    <a:lnTo>
                      <a:pt x="2301" y="1068"/>
                    </a:lnTo>
                    <a:lnTo>
                      <a:pt x="2186" y="916"/>
                    </a:lnTo>
                    <a:lnTo>
                      <a:pt x="2185" y="916"/>
                    </a:lnTo>
                    <a:lnTo>
                      <a:pt x="2171" y="934"/>
                    </a:lnTo>
                    <a:lnTo>
                      <a:pt x="2043" y="732"/>
                    </a:lnTo>
                    <a:lnTo>
                      <a:pt x="1965" y="800"/>
                    </a:lnTo>
                    <a:lnTo>
                      <a:pt x="1888" y="686"/>
                    </a:lnTo>
                    <a:lnTo>
                      <a:pt x="1802" y="736"/>
                    </a:lnTo>
                    <a:lnTo>
                      <a:pt x="1694" y="606"/>
                    </a:lnTo>
                    <a:lnTo>
                      <a:pt x="1571" y="782"/>
                    </a:lnTo>
                    <a:lnTo>
                      <a:pt x="1571" y="784"/>
                    </a:lnTo>
                    <a:lnTo>
                      <a:pt x="1573" y="828"/>
                    </a:lnTo>
                    <a:lnTo>
                      <a:pt x="1539" y="928"/>
                    </a:lnTo>
                    <a:lnTo>
                      <a:pt x="1496" y="916"/>
                    </a:lnTo>
                    <a:lnTo>
                      <a:pt x="1464" y="990"/>
                    </a:lnTo>
                    <a:lnTo>
                      <a:pt x="1459" y="1244"/>
                    </a:lnTo>
                    <a:lnTo>
                      <a:pt x="1411" y="1276"/>
                    </a:lnTo>
                    <a:lnTo>
                      <a:pt x="1378" y="1220"/>
                    </a:lnTo>
                    <a:lnTo>
                      <a:pt x="1277" y="1340"/>
                    </a:lnTo>
                    <a:lnTo>
                      <a:pt x="1261" y="1414"/>
                    </a:lnTo>
                    <a:lnTo>
                      <a:pt x="1260" y="1416"/>
                    </a:lnTo>
                    <a:lnTo>
                      <a:pt x="1185" y="1476"/>
                    </a:lnTo>
                    <a:lnTo>
                      <a:pt x="1185" y="1388"/>
                    </a:lnTo>
                    <a:lnTo>
                      <a:pt x="1139" y="1340"/>
                    </a:lnTo>
                    <a:lnTo>
                      <a:pt x="998" y="1280"/>
                    </a:lnTo>
                    <a:lnTo>
                      <a:pt x="962" y="1132"/>
                    </a:lnTo>
                    <a:lnTo>
                      <a:pt x="1006" y="1058"/>
                    </a:lnTo>
                    <a:lnTo>
                      <a:pt x="989" y="966"/>
                    </a:lnTo>
                    <a:lnTo>
                      <a:pt x="963" y="896"/>
                    </a:lnTo>
                    <a:lnTo>
                      <a:pt x="918" y="888"/>
                    </a:lnTo>
                    <a:lnTo>
                      <a:pt x="923" y="798"/>
                    </a:lnTo>
                    <a:lnTo>
                      <a:pt x="884" y="768"/>
                    </a:lnTo>
                    <a:lnTo>
                      <a:pt x="875" y="682"/>
                    </a:lnTo>
                    <a:lnTo>
                      <a:pt x="761" y="646"/>
                    </a:lnTo>
                    <a:lnTo>
                      <a:pt x="689" y="768"/>
                    </a:lnTo>
                    <a:lnTo>
                      <a:pt x="596" y="796"/>
                    </a:lnTo>
                    <a:lnTo>
                      <a:pt x="563" y="856"/>
                    </a:lnTo>
                    <a:lnTo>
                      <a:pt x="518" y="814"/>
                    </a:lnTo>
                    <a:lnTo>
                      <a:pt x="325" y="862"/>
                    </a:lnTo>
                    <a:lnTo>
                      <a:pt x="248" y="528"/>
                    </a:lnTo>
                    <a:lnTo>
                      <a:pt x="193" y="402"/>
                    </a:lnTo>
                    <a:lnTo>
                      <a:pt x="163" y="470"/>
                    </a:lnTo>
                    <a:lnTo>
                      <a:pt x="125" y="214"/>
                    </a:lnTo>
                    <a:lnTo>
                      <a:pt x="57" y="44"/>
                    </a:lnTo>
                    <a:lnTo>
                      <a:pt x="0" y="0"/>
                    </a:lnTo>
                  </a:path>
                </a:pathLst>
              </a:custGeom>
              <a:grpFill/>
              <a:ln w="19050">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88" name="Freeform 54">
                <a:extLst>
                  <a:ext uri="{FF2B5EF4-FFF2-40B4-BE49-F238E27FC236}">
                    <a16:creationId xmlns="" xmlns:a16="http://schemas.microsoft.com/office/drawing/2014/main" id="{513F6158-E454-4CBD-9622-C9A8477A83B5}"/>
                  </a:ext>
                </a:extLst>
              </p:cNvPr>
              <p:cNvSpPr>
                <a:spLocks/>
              </p:cNvSpPr>
              <p:nvPr/>
            </p:nvSpPr>
            <p:spPr bwMode="auto">
              <a:xfrm>
                <a:off x="4931" y="4049"/>
                <a:ext cx="1987" cy="588"/>
              </a:xfrm>
              <a:custGeom>
                <a:avLst/>
                <a:gdLst>
                  <a:gd name="T0" fmla="*/ 1987 w 1987"/>
                  <a:gd name="T1" fmla="*/ 603 h 1175"/>
                  <a:gd name="T2" fmla="*/ 1987 w 1987"/>
                  <a:gd name="T3" fmla="*/ 605 h 1175"/>
                  <a:gd name="T4" fmla="*/ 1907 w 1987"/>
                  <a:gd name="T5" fmla="*/ 805 h 1175"/>
                  <a:gd name="T6" fmla="*/ 1824 w 1987"/>
                  <a:gd name="T7" fmla="*/ 905 h 1175"/>
                  <a:gd name="T8" fmla="*/ 1764 w 1987"/>
                  <a:gd name="T9" fmla="*/ 911 h 1175"/>
                  <a:gd name="T10" fmla="*/ 1757 w 1987"/>
                  <a:gd name="T11" fmla="*/ 827 h 1175"/>
                  <a:gd name="T12" fmla="*/ 1706 w 1987"/>
                  <a:gd name="T13" fmla="*/ 777 h 1175"/>
                  <a:gd name="T14" fmla="*/ 1644 w 1987"/>
                  <a:gd name="T15" fmla="*/ 909 h 1175"/>
                  <a:gd name="T16" fmla="*/ 1600 w 1987"/>
                  <a:gd name="T17" fmla="*/ 917 h 1175"/>
                  <a:gd name="T18" fmla="*/ 1598 w 1987"/>
                  <a:gd name="T19" fmla="*/ 823 h 1175"/>
                  <a:gd name="T20" fmla="*/ 1555 w 1987"/>
                  <a:gd name="T21" fmla="*/ 821 h 1175"/>
                  <a:gd name="T22" fmla="*/ 1489 w 1987"/>
                  <a:gd name="T23" fmla="*/ 587 h 1175"/>
                  <a:gd name="T24" fmla="*/ 1414 w 1987"/>
                  <a:gd name="T25" fmla="*/ 489 h 1175"/>
                  <a:gd name="T26" fmla="*/ 1331 w 1987"/>
                  <a:gd name="T27" fmla="*/ 527 h 1175"/>
                  <a:gd name="T28" fmla="*/ 1240 w 1987"/>
                  <a:gd name="T29" fmla="*/ 481 h 1175"/>
                  <a:gd name="T30" fmla="*/ 1150 w 1987"/>
                  <a:gd name="T31" fmla="*/ 1121 h 1175"/>
                  <a:gd name="T32" fmla="*/ 1064 w 1987"/>
                  <a:gd name="T33" fmla="*/ 887 h 1175"/>
                  <a:gd name="T34" fmla="*/ 1039 w 1987"/>
                  <a:gd name="T35" fmla="*/ 959 h 1175"/>
                  <a:gd name="T36" fmla="*/ 1001 w 1987"/>
                  <a:gd name="T37" fmla="*/ 907 h 1175"/>
                  <a:gd name="T38" fmla="*/ 967 w 1987"/>
                  <a:gd name="T39" fmla="*/ 961 h 1175"/>
                  <a:gd name="T40" fmla="*/ 933 w 1987"/>
                  <a:gd name="T41" fmla="*/ 907 h 1175"/>
                  <a:gd name="T42" fmla="*/ 897 w 1987"/>
                  <a:gd name="T43" fmla="*/ 965 h 1175"/>
                  <a:gd name="T44" fmla="*/ 893 w 1987"/>
                  <a:gd name="T45" fmla="*/ 1055 h 1175"/>
                  <a:gd name="T46" fmla="*/ 805 w 1987"/>
                  <a:gd name="T47" fmla="*/ 1175 h 1175"/>
                  <a:gd name="T48" fmla="*/ 774 w 1987"/>
                  <a:gd name="T49" fmla="*/ 1109 h 1175"/>
                  <a:gd name="T50" fmla="*/ 651 w 1987"/>
                  <a:gd name="T51" fmla="*/ 1155 h 1175"/>
                  <a:gd name="T52" fmla="*/ 571 w 1987"/>
                  <a:gd name="T53" fmla="*/ 1055 h 1175"/>
                  <a:gd name="T54" fmla="*/ 572 w 1987"/>
                  <a:gd name="T55" fmla="*/ 963 h 1175"/>
                  <a:gd name="T56" fmla="*/ 628 w 1987"/>
                  <a:gd name="T57" fmla="*/ 819 h 1175"/>
                  <a:gd name="T58" fmla="*/ 636 w 1987"/>
                  <a:gd name="T59" fmla="*/ 649 h 1175"/>
                  <a:gd name="T60" fmla="*/ 611 w 1987"/>
                  <a:gd name="T61" fmla="*/ 579 h 1175"/>
                  <a:gd name="T62" fmla="*/ 490 w 1987"/>
                  <a:gd name="T63" fmla="*/ 489 h 1175"/>
                  <a:gd name="T64" fmla="*/ 388 w 1987"/>
                  <a:gd name="T65" fmla="*/ 76 h 1175"/>
                  <a:gd name="T66" fmla="*/ 297 w 1987"/>
                  <a:gd name="T67" fmla="*/ 260 h 1175"/>
                  <a:gd name="T68" fmla="*/ 230 w 1987"/>
                  <a:gd name="T69" fmla="*/ 148 h 1175"/>
                  <a:gd name="T70" fmla="*/ 187 w 1987"/>
                  <a:gd name="T71" fmla="*/ 198 h 1175"/>
                  <a:gd name="T72" fmla="*/ 89 w 1987"/>
                  <a:gd name="T73" fmla="*/ 194 h 1175"/>
                  <a:gd name="T74" fmla="*/ 0 w 1987"/>
                  <a:gd name="T75" fmla="*/ 0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87" h="1175">
                    <a:moveTo>
                      <a:pt x="1987" y="603"/>
                    </a:moveTo>
                    <a:lnTo>
                      <a:pt x="1987" y="605"/>
                    </a:lnTo>
                    <a:lnTo>
                      <a:pt x="1907" y="805"/>
                    </a:lnTo>
                    <a:lnTo>
                      <a:pt x="1824" y="905"/>
                    </a:lnTo>
                    <a:lnTo>
                      <a:pt x="1764" y="911"/>
                    </a:lnTo>
                    <a:lnTo>
                      <a:pt x="1757" y="827"/>
                    </a:lnTo>
                    <a:lnTo>
                      <a:pt x="1706" y="777"/>
                    </a:lnTo>
                    <a:lnTo>
                      <a:pt x="1644" y="909"/>
                    </a:lnTo>
                    <a:lnTo>
                      <a:pt x="1600" y="917"/>
                    </a:lnTo>
                    <a:lnTo>
                      <a:pt x="1598" y="823"/>
                    </a:lnTo>
                    <a:lnTo>
                      <a:pt x="1555" y="821"/>
                    </a:lnTo>
                    <a:lnTo>
                      <a:pt x="1489" y="587"/>
                    </a:lnTo>
                    <a:lnTo>
                      <a:pt x="1414" y="489"/>
                    </a:lnTo>
                    <a:lnTo>
                      <a:pt x="1331" y="527"/>
                    </a:lnTo>
                    <a:lnTo>
                      <a:pt x="1240" y="481"/>
                    </a:lnTo>
                    <a:lnTo>
                      <a:pt x="1150" y="1121"/>
                    </a:lnTo>
                    <a:lnTo>
                      <a:pt x="1064" y="887"/>
                    </a:lnTo>
                    <a:lnTo>
                      <a:pt x="1039" y="959"/>
                    </a:lnTo>
                    <a:lnTo>
                      <a:pt x="1001" y="907"/>
                    </a:lnTo>
                    <a:lnTo>
                      <a:pt x="967" y="961"/>
                    </a:lnTo>
                    <a:lnTo>
                      <a:pt x="933" y="907"/>
                    </a:lnTo>
                    <a:lnTo>
                      <a:pt x="897" y="965"/>
                    </a:lnTo>
                    <a:lnTo>
                      <a:pt x="893" y="1055"/>
                    </a:lnTo>
                    <a:lnTo>
                      <a:pt x="805" y="1175"/>
                    </a:lnTo>
                    <a:lnTo>
                      <a:pt x="774" y="1109"/>
                    </a:lnTo>
                    <a:lnTo>
                      <a:pt x="651" y="1155"/>
                    </a:lnTo>
                    <a:lnTo>
                      <a:pt x="571" y="1055"/>
                    </a:lnTo>
                    <a:lnTo>
                      <a:pt x="572" y="963"/>
                    </a:lnTo>
                    <a:lnTo>
                      <a:pt x="628" y="819"/>
                    </a:lnTo>
                    <a:lnTo>
                      <a:pt x="636" y="649"/>
                    </a:lnTo>
                    <a:lnTo>
                      <a:pt x="611" y="579"/>
                    </a:lnTo>
                    <a:lnTo>
                      <a:pt x="490" y="489"/>
                    </a:lnTo>
                    <a:lnTo>
                      <a:pt x="388" y="76"/>
                    </a:lnTo>
                    <a:lnTo>
                      <a:pt x="297" y="260"/>
                    </a:lnTo>
                    <a:lnTo>
                      <a:pt x="230" y="148"/>
                    </a:lnTo>
                    <a:lnTo>
                      <a:pt x="187" y="198"/>
                    </a:lnTo>
                    <a:lnTo>
                      <a:pt x="89" y="194"/>
                    </a:lnTo>
                    <a:lnTo>
                      <a:pt x="0" y="0"/>
                    </a:lnTo>
                  </a:path>
                </a:pathLst>
              </a:custGeom>
              <a:grpFill/>
              <a:ln w="19050">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89" name="Freeform 53">
                <a:extLst>
                  <a:ext uri="{FF2B5EF4-FFF2-40B4-BE49-F238E27FC236}">
                    <a16:creationId xmlns="" xmlns:a16="http://schemas.microsoft.com/office/drawing/2014/main" id="{2E3E5A03-17C9-4EEC-9B92-4D9975076F7F}"/>
                  </a:ext>
                </a:extLst>
              </p:cNvPr>
              <p:cNvSpPr>
                <a:spLocks/>
              </p:cNvSpPr>
              <p:nvPr/>
            </p:nvSpPr>
            <p:spPr bwMode="auto">
              <a:xfrm>
                <a:off x="6047" y="5558"/>
                <a:ext cx="1305" cy="976"/>
              </a:xfrm>
              <a:custGeom>
                <a:avLst/>
                <a:gdLst>
                  <a:gd name="T0" fmla="*/ 1305 w 1305"/>
                  <a:gd name="T1" fmla="*/ 10 h 1951"/>
                  <a:gd name="T2" fmla="*/ 1203 w 1305"/>
                  <a:gd name="T3" fmla="*/ 48 h 1951"/>
                  <a:gd name="T4" fmla="*/ 1173 w 1305"/>
                  <a:gd name="T5" fmla="*/ 108 h 1951"/>
                  <a:gd name="T6" fmla="*/ 1053 w 1305"/>
                  <a:gd name="T7" fmla="*/ 0 h 1951"/>
                  <a:gd name="T8" fmla="*/ 1029 w 1305"/>
                  <a:gd name="T9" fmla="*/ 118 h 1951"/>
                  <a:gd name="T10" fmla="*/ 1055 w 1305"/>
                  <a:gd name="T11" fmla="*/ 246 h 1951"/>
                  <a:gd name="T12" fmla="*/ 1124 w 1305"/>
                  <a:gd name="T13" fmla="*/ 340 h 1951"/>
                  <a:gd name="T14" fmla="*/ 1117 w 1305"/>
                  <a:gd name="T15" fmla="*/ 520 h 1951"/>
                  <a:gd name="T16" fmla="*/ 1070 w 1305"/>
                  <a:gd name="T17" fmla="*/ 486 h 1951"/>
                  <a:gd name="T18" fmla="*/ 877 w 1305"/>
                  <a:gd name="T19" fmla="*/ 602 h 1951"/>
                  <a:gd name="T20" fmla="*/ 863 w 1305"/>
                  <a:gd name="T21" fmla="*/ 690 h 1951"/>
                  <a:gd name="T22" fmla="*/ 779 w 1305"/>
                  <a:gd name="T23" fmla="*/ 726 h 1951"/>
                  <a:gd name="T24" fmla="*/ 764 w 1305"/>
                  <a:gd name="T25" fmla="*/ 820 h 1951"/>
                  <a:gd name="T26" fmla="*/ 760 w 1305"/>
                  <a:gd name="T27" fmla="*/ 922 h 1951"/>
                  <a:gd name="T28" fmla="*/ 671 w 1305"/>
                  <a:gd name="T29" fmla="*/ 932 h 1951"/>
                  <a:gd name="T30" fmla="*/ 633 w 1305"/>
                  <a:gd name="T31" fmla="*/ 1140 h 1951"/>
                  <a:gd name="T32" fmla="*/ 679 w 1305"/>
                  <a:gd name="T33" fmla="*/ 1208 h 1951"/>
                  <a:gd name="T34" fmla="*/ 641 w 1305"/>
                  <a:gd name="T35" fmla="*/ 1285 h 1951"/>
                  <a:gd name="T36" fmla="*/ 577 w 1305"/>
                  <a:gd name="T37" fmla="*/ 1241 h 1951"/>
                  <a:gd name="T38" fmla="*/ 528 w 1305"/>
                  <a:gd name="T39" fmla="*/ 1397 h 1951"/>
                  <a:gd name="T40" fmla="*/ 550 w 1305"/>
                  <a:gd name="T41" fmla="*/ 1477 h 1951"/>
                  <a:gd name="T42" fmla="*/ 704 w 1305"/>
                  <a:gd name="T43" fmla="*/ 1651 h 1951"/>
                  <a:gd name="T44" fmla="*/ 701 w 1305"/>
                  <a:gd name="T45" fmla="*/ 1797 h 1951"/>
                  <a:gd name="T46" fmla="*/ 649 w 1305"/>
                  <a:gd name="T47" fmla="*/ 1807 h 1951"/>
                  <a:gd name="T48" fmla="*/ 584 w 1305"/>
                  <a:gd name="T49" fmla="*/ 1951 h 1951"/>
                  <a:gd name="T50" fmla="*/ 504 w 1305"/>
                  <a:gd name="T51" fmla="*/ 1881 h 1951"/>
                  <a:gd name="T52" fmla="*/ 503 w 1305"/>
                  <a:gd name="T53" fmla="*/ 1795 h 1951"/>
                  <a:gd name="T54" fmla="*/ 361 w 1305"/>
                  <a:gd name="T55" fmla="*/ 1769 h 1951"/>
                  <a:gd name="T56" fmla="*/ 353 w 1305"/>
                  <a:gd name="T57" fmla="*/ 1593 h 1951"/>
                  <a:gd name="T58" fmla="*/ 313 w 1305"/>
                  <a:gd name="T59" fmla="*/ 1659 h 1951"/>
                  <a:gd name="T60" fmla="*/ 276 w 1305"/>
                  <a:gd name="T61" fmla="*/ 1615 h 1951"/>
                  <a:gd name="T62" fmla="*/ 143 w 1305"/>
                  <a:gd name="T63" fmla="*/ 1737 h 1951"/>
                  <a:gd name="T64" fmla="*/ 89 w 1305"/>
                  <a:gd name="T65" fmla="*/ 1605 h 1951"/>
                  <a:gd name="T66" fmla="*/ 0 w 1305"/>
                  <a:gd name="T67" fmla="*/ 1585 h 1951"/>
                  <a:gd name="T68" fmla="*/ 1 w 1305"/>
                  <a:gd name="T69" fmla="*/ 1697 h 1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05" h="1951">
                    <a:moveTo>
                      <a:pt x="1305" y="10"/>
                    </a:moveTo>
                    <a:lnTo>
                      <a:pt x="1203" y="48"/>
                    </a:lnTo>
                    <a:lnTo>
                      <a:pt x="1173" y="108"/>
                    </a:lnTo>
                    <a:lnTo>
                      <a:pt x="1053" y="0"/>
                    </a:lnTo>
                    <a:lnTo>
                      <a:pt x="1029" y="118"/>
                    </a:lnTo>
                    <a:lnTo>
                      <a:pt x="1055" y="246"/>
                    </a:lnTo>
                    <a:lnTo>
                      <a:pt x="1124" y="340"/>
                    </a:lnTo>
                    <a:lnTo>
                      <a:pt x="1117" y="520"/>
                    </a:lnTo>
                    <a:lnTo>
                      <a:pt x="1070" y="486"/>
                    </a:lnTo>
                    <a:lnTo>
                      <a:pt x="877" y="602"/>
                    </a:lnTo>
                    <a:lnTo>
                      <a:pt x="863" y="690"/>
                    </a:lnTo>
                    <a:lnTo>
                      <a:pt x="779" y="726"/>
                    </a:lnTo>
                    <a:lnTo>
                      <a:pt x="764" y="820"/>
                    </a:lnTo>
                    <a:lnTo>
                      <a:pt x="760" y="922"/>
                    </a:lnTo>
                    <a:lnTo>
                      <a:pt x="671" y="932"/>
                    </a:lnTo>
                    <a:lnTo>
                      <a:pt x="633" y="1140"/>
                    </a:lnTo>
                    <a:lnTo>
                      <a:pt x="679" y="1208"/>
                    </a:lnTo>
                    <a:lnTo>
                      <a:pt x="641" y="1285"/>
                    </a:lnTo>
                    <a:lnTo>
                      <a:pt x="577" y="1241"/>
                    </a:lnTo>
                    <a:lnTo>
                      <a:pt x="528" y="1397"/>
                    </a:lnTo>
                    <a:lnTo>
                      <a:pt x="550" y="1477"/>
                    </a:lnTo>
                    <a:lnTo>
                      <a:pt x="704" y="1651"/>
                    </a:lnTo>
                    <a:lnTo>
                      <a:pt x="701" y="1797"/>
                    </a:lnTo>
                    <a:lnTo>
                      <a:pt x="649" y="1807"/>
                    </a:lnTo>
                    <a:lnTo>
                      <a:pt x="584" y="1951"/>
                    </a:lnTo>
                    <a:lnTo>
                      <a:pt x="504" y="1881"/>
                    </a:lnTo>
                    <a:lnTo>
                      <a:pt x="503" y="1795"/>
                    </a:lnTo>
                    <a:lnTo>
                      <a:pt x="361" y="1769"/>
                    </a:lnTo>
                    <a:lnTo>
                      <a:pt x="353" y="1593"/>
                    </a:lnTo>
                    <a:lnTo>
                      <a:pt x="313" y="1659"/>
                    </a:lnTo>
                    <a:lnTo>
                      <a:pt x="276" y="1615"/>
                    </a:lnTo>
                    <a:lnTo>
                      <a:pt x="143" y="1737"/>
                    </a:lnTo>
                    <a:lnTo>
                      <a:pt x="89" y="1605"/>
                    </a:lnTo>
                    <a:lnTo>
                      <a:pt x="0" y="1585"/>
                    </a:lnTo>
                    <a:lnTo>
                      <a:pt x="1" y="1697"/>
                    </a:lnTo>
                  </a:path>
                </a:pathLst>
              </a:custGeom>
              <a:grpFill/>
              <a:ln w="19050">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90" name="Freeform 52">
                <a:extLst>
                  <a:ext uri="{FF2B5EF4-FFF2-40B4-BE49-F238E27FC236}">
                    <a16:creationId xmlns="" xmlns:a16="http://schemas.microsoft.com/office/drawing/2014/main" id="{275391D7-D549-4E0E-989C-E25A3CCB68C7}"/>
                  </a:ext>
                </a:extLst>
              </p:cNvPr>
              <p:cNvSpPr>
                <a:spLocks/>
              </p:cNvSpPr>
              <p:nvPr/>
            </p:nvSpPr>
            <p:spPr bwMode="auto">
              <a:xfrm>
                <a:off x="7679" y="7078"/>
                <a:ext cx="715" cy="1556"/>
              </a:xfrm>
              <a:custGeom>
                <a:avLst/>
                <a:gdLst>
                  <a:gd name="T0" fmla="*/ 317 w 715"/>
                  <a:gd name="T1" fmla="*/ 703 h 3112"/>
                  <a:gd name="T2" fmla="*/ 153 w 715"/>
                  <a:gd name="T3" fmla="*/ 833 h 3112"/>
                  <a:gd name="T4" fmla="*/ 140 w 715"/>
                  <a:gd name="T5" fmla="*/ 921 h 3112"/>
                  <a:gd name="T6" fmla="*/ 97 w 715"/>
                  <a:gd name="T7" fmla="*/ 931 h 3112"/>
                  <a:gd name="T8" fmla="*/ 63 w 715"/>
                  <a:gd name="T9" fmla="*/ 1015 h 3112"/>
                  <a:gd name="T10" fmla="*/ 68 w 715"/>
                  <a:gd name="T11" fmla="*/ 1121 h 3112"/>
                  <a:gd name="T12" fmla="*/ 8 w 715"/>
                  <a:gd name="T13" fmla="*/ 1275 h 3112"/>
                  <a:gd name="T14" fmla="*/ 0 w 715"/>
                  <a:gd name="T15" fmla="*/ 1363 h 3112"/>
                  <a:gd name="T16" fmla="*/ 40 w 715"/>
                  <a:gd name="T17" fmla="*/ 1333 h 3112"/>
                  <a:gd name="T18" fmla="*/ 98 w 715"/>
                  <a:gd name="T19" fmla="*/ 1461 h 3112"/>
                  <a:gd name="T20" fmla="*/ 18 w 715"/>
                  <a:gd name="T21" fmla="*/ 1577 h 3112"/>
                  <a:gd name="T22" fmla="*/ 34 w 715"/>
                  <a:gd name="T23" fmla="*/ 1745 h 3112"/>
                  <a:gd name="T24" fmla="*/ 155 w 715"/>
                  <a:gd name="T25" fmla="*/ 1879 h 3112"/>
                  <a:gd name="T26" fmla="*/ 116 w 715"/>
                  <a:gd name="T27" fmla="*/ 1931 h 3112"/>
                  <a:gd name="T28" fmla="*/ 70 w 715"/>
                  <a:gd name="T29" fmla="*/ 2186 h 3112"/>
                  <a:gd name="T30" fmla="*/ 181 w 715"/>
                  <a:gd name="T31" fmla="*/ 2108 h 3112"/>
                  <a:gd name="T32" fmla="*/ 194 w 715"/>
                  <a:gd name="T33" fmla="*/ 2284 h 3112"/>
                  <a:gd name="T34" fmla="*/ 154 w 715"/>
                  <a:gd name="T35" fmla="*/ 2500 h 3112"/>
                  <a:gd name="T36" fmla="*/ 299 w 715"/>
                  <a:gd name="T37" fmla="*/ 2556 h 3112"/>
                  <a:gd name="T38" fmla="*/ 224 w 715"/>
                  <a:gd name="T39" fmla="*/ 2658 h 3112"/>
                  <a:gd name="T40" fmla="*/ 221 w 715"/>
                  <a:gd name="T41" fmla="*/ 2750 h 3112"/>
                  <a:gd name="T42" fmla="*/ 295 w 715"/>
                  <a:gd name="T43" fmla="*/ 2884 h 3112"/>
                  <a:gd name="T44" fmla="*/ 466 w 715"/>
                  <a:gd name="T45" fmla="*/ 2988 h 3112"/>
                  <a:gd name="T46" fmla="*/ 485 w 715"/>
                  <a:gd name="T47" fmla="*/ 3074 h 3112"/>
                  <a:gd name="T48" fmla="*/ 531 w 715"/>
                  <a:gd name="T49" fmla="*/ 3112 h 3112"/>
                  <a:gd name="T50" fmla="*/ 621 w 715"/>
                  <a:gd name="T51" fmla="*/ 2660 h 3112"/>
                  <a:gd name="T52" fmla="*/ 571 w 715"/>
                  <a:gd name="T53" fmla="*/ 2650 h 3112"/>
                  <a:gd name="T54" fmla="*/ 611 w 715"/>
                  <a:gd name="T55" fmla="*/ 2590 h 3112"/>
                  <a:gd name="T56" fmla="*/ 643 w 715"/>
                  <a:gd name="T57" fmla="*/ 2424 h 3112"/>
                  <a:gd name="T58" fmla="*/ 631 w 715"/>
                  <a:gd name="T59" fmla="*/ 2160 h 3112"/>
                  <a:gd name="T60" fmla="*/ 632 w 715"/>
                  <a:gd name="T61" fmla="*/ 1970 h 3112"/>
                  <a:gd name="T62" fmla="*/ 715 w 715"/>
                  <a:gd name="T63" fmla="*/ 1605 h 3112"/>
                  <a:gd name="T64" fmla="*/ 656 w 715"/>
                  <a:gd name="T65" fmla="*/ 809 h 3112"/>
                  <a:gd name="T66" fmla="*/ 594 w 715"/>
                  <a:gd name="T67" fmla="*/ 635 h 3112"/>
                  <a:gd name="T68" fmla="*/ 603 w 715"/>
                  <a:gd name="T69" fmla="*/ 311 h 3112"/>
                  <a:gd name="T70" fmla="*/ 576 w 715"/>
                  <a:gd name="T71" fmla="*/ 34 h 3112"/>
                  <a:gd name="T72" fmla="*/ 532 w 715"/>
                  <a:gd name="T73" fmla="*/ 0 h 3112"/>
                  <a:gd name="T74" fmla="*/ 495 w 715"/>
                  <a:gd name="T75" fmla="*/ 62 h 3112"/>
                  <a:gd name="T76" fmla="*/ 503 w 715"/>
                  <a:gd name="T77" fmla="*/ 595 h 3112"/>
                  <a:gd name="T78" fmla="*/ 371 w 715"/>
                  <a:gd name="T79" fmla="*/ 553 h 3112"/>
                  <a:gd name="T80" fmla="*/ 317 w 715"/>
                  <a:gd name="T81" fmla="*/ 703 h 3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5" h="3112">
                    <a:moveTo>
                      <a:pt x="317" y="703"/>
                    </a:moveTo>
                    <a:lnTo>
                      <a:pt x="153" y="833"/>
                    </a:lnTo>
                    <a:lnTo>
                      <a:pt x="140" y="921"/>
                    </a:lnTo>
                    <a:lnTo>
                      <a:pt x="97" y="931"/>
                    </a:lnTo>
                    <a:lnTo>
                      <a:pt x="63" y="1015"/>
                    </a:lnTo>
                    <a:lnTo>
                      <a:pt x="68" y="1121"/>
                    </a:lnTo>
                    <a:lnTo>
                      <a:pt x="8" y="1275"/>
                    </a:lnTo>
                    <a:lnTo>
                      <a:pt x="0" y="1363"/>
                    </a:lnTo>
                    <a:lnTo>
                      <a:pt x="40" y="1333"/>
                    </a:lnTo>
                    <a:lnTo>
                      <a:pt x="98" y="1461"/>
                    </a:lnTo>
                    <a:lnTo>
                      <a:pt x="18" y="1577"/>
                    </a:lnTo>
                    <a:lnTo>
                      <a:pt x="34" y="1745"/>
                    </a:lnTo>
                    <a:lnTo>
                      <a:pt x="155" y="1879"/>
                    </a:lnTo>
                    <a:lnTo>
                      <a:pt x="116" y="1931"/>
                    </a:lnTo>
                    <a:lnTo>
                      <a:pt x="70" y="2186"/>
                    </a:lnTo>
                    <a:lnTo>
                      <a:pt x="181" y="2108"/>
                    </a:lnTo>
                    <a:lnTo>
                      <a:pt x="194" y="2284"/>
                    </a:lnTo>
                    <a:lnTo>
                      <a:pt x="154" y="2500"/>
                    </a:lnTo>
                    <a:lnTo>
                      <a:pt x="299" y="2556"/>
                    </a:lnTo>
                    <a:lnTo>
                      <a:pt x="224" y="2658"/>
                    </a:lnTo>
                    <a:lnTo>
                      <a:pt x="221" y="2750"/>
                    </a:lnTo>
                    <a:lnTo>
                      <a:pt x="295" y="2884"/>
                    </a:lnTo>
                    <a:lnTo>
                      <a:pt x="466" y="2988"/>
                    </a:lnTo>
                    <a:lnTo>
                      <a:pt x="485" y="3074"/>
                    </a:lnTo>
                    <a:lnTo>
                      <a:pt x="531" y="3112"/>
                    </a:lnTo>
                    <a:lnTo>
                      <a:pt x="621" y="2660"/>
                    </a:lnTo>
                    <a:lnTo>
                      <a:pt x="571" y="2650"/>
                    </a:lnTo>
                    <a:lnTo>
                      <a:pt x="611" y="2590"/>
                    </a:lnTo>
                    <a:lnTo>
                      <a:pt x="643" y="2424"/>
                    </a:lnTo>
                    <a:lnTo>
                      <a:pt x="631" y="2160"/>
                    </a:lnTo>
                    <a:lnTo>
                      <a:pt x="632" y="1970"/>
                    </a:lnTo>
                    <a:lnTo>
                      <a:pt x="715" y="1605"/>
                    </a:lnTo>
                    <a:lnTo>
                      <a:pt x="656" y="809"/>
                    </a:lnTo>
                    <a:lnTo>
                      <a:pt x="594" y="635"/>
                    </a:lnTo>
                    <a:lnTo>
                      <a:pt x="603" y="311"/>
                    </a:lnTo>
                    <a:lnTo>
                      <a:pt x="576" y="34"/>
                    </a:lnTo>
                    <a:lnTo>
                      <a:pt x="532" y="0"/>
                    </a:lnTo>
                    <a:lnTo>
                      <a:pt x="495" y="62"/>
                    </a:lnTo>
                    <a:lnTo>
                      <a:pt x="503" y="595"/>
                    </a:lnTo>
                    <a:lnTo>
                      <a:pt x="371" y="553"/>
                    </a:lnTo>
                    <a:lnTo>
                      <a:pt x="317" y="703"/>
                    </a:lnTo>
                  </a:path>
                </a:pathLst>
              </a:custGeom>
              <a:grpFill/>
              <a:ln w="19050">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91" name="Freeform 51">
                <a:extLst>
                  <a:ext uri="{FF2B5EF4-FFF2-40B4-BE49-F238E27FC236}">
                    <a16:creationId xmlns="" xmlns:a16="http://schemas.microsoft.com/office/drawing/2014/main" id="{3EA67568-3C6E-4A70-BC3B-063B84F0E45B}"/>
                  </a:ext>
                </a:extLst>
              </p:cNvPr>
              <p:cNvSpPr>
                <a:spLocks/>
              </p:cNvSpPr>
              <p:nvPr/>
            </p:nvSpPr>
            <p:spPr bwMode="auto">
              <a:xfrm>
                <a:off x="5587" y="848"/>
                <a:ext cx="765" cy="511"/>
              </a:xfrm>
              <a:custGeom>
                <a:avLst/>
                <a:gdLst>
                  <a:gd name="T0" fmla="*/ 0 w 765"/>
                  <a:gd name="T1" fmla="*/ 380 h 1024"/>
                  <a:gd name="T2" fmla="*/ 51 w 765"/>
                  <a:gd name="T3" fmla="*/ 412 h 1024"/>
                  <a:gd name="T4" fmla="*/ 54 w 765"/>
                  <a:gd name="T5" fmla="*/ 414 h 1024"/>
                  <a:gd name="T6" fmla="*/ 102 w 765"/>
                  <a:gd name="T7" fmla="*/ 394 h 1024"/>
                  <a:gd name="T8" fmla="*/ 185 w 765"/>
                  <a:gd name="T9" fmla="*/ 448 h 1024"/>
                  <a:gd name="T10" fmla="*/ 319 w 765"/>
                  <a:gd name="T11" fmla="*/ 328 h 1024"/>
                  <a:gd name="T12" fmla="*/ 345 w 765"/>
                  <a:gd name="T13" fmla="*/ 132 h 1024"/>
                  <a:gd name="T14" fmla="*/ 408 w 765"/>
                  <a:gd name="T15" fmla="*/ 0 h 1024"/>
                  <a:gd name="T16" fmla="*/ 449 w 765"/>
                  <a:gd name="T17" fmla="*/ 48 h 1024"/>
                  <a:gd name="T18" fmla="*/ 408 w 765"/>
                  <a:gd name="T19" fmla="*/ 202 h 1024"/>
                  <a:gd name="T20" fmla="*/ 408 w 765"/>
                  <a:gd name="T21" fmla="*/ 330 h 1024"/>
                  <a:gd name="T22" fmla="*/ 452 w 765"/>
                  <a:gd name="T23" fmla="*/ 506 h 1024"/>
                  <a:gd name="T24" fmla="*/ 438 w 765"/>
                  <a:gd name="T25" fmla="*/ 702 h 1024"/>
                  <a:gd name="T26" fmla="*/ 529 w 765"/>
                  <a:gd name="T27" fmla="*/ 698 h 1024"/>
                  <a:gd name="T28" fmla="*/ 632 w 765"/>
                  <a:gd name="T29" fmla="*/ 880 h 1024"/>
                  <a:gd name="T30" fmla="*/ 725 w 765"/>
                  <a:gd name="T31" fmla="*/ 926 h 1024"/>
                  <a:gd name="T32" fmla="*/ 724 w 765"/>
                  <a:gd name="T33" fmla="*/ 1024 h 1024"/>
                  <a:gd name="T34" fmla="*/ 765 w 765"/>
                  <a:gd name="T35" fmla="*/ 1016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5" h="1024">
                    <a:moveTo>
                      <a:pt x="0" y="380"/>
                    </a:moveTo>
                    <a:lnTo>
                      <a:pt x="51" y="412"/>
                    </a:lnTo>
                    <a:lnTo>
                      <a:pt x="54" y="414"/>
                    </a:lnTo>
                    <a:lnTo>
                      <a:pt x="102" y="394"/>
                    </a:lnTo>
                    <a:lnTo>
                      <a:pt x="185" y="448"/>
                    </a:lnTo>
                    <a:lnTo>
                      <a:pt x="319" y="328"/>
                    </a:lnTo>
                    <a:lnTo>
                      <a:pt x="345" y="132"/>
                    </a:lnTo>
                    <a:lnTo>
                      <a:pt x="408" y="0"/>
                    </a:lnTo>
                    <a:lnTo>
                      <a:pt x="449" y="48"/>
                    </a:lnTo>
                    <a:lnTo>
                      <a:pt x="408" y="202"/>
                    </a:lnTo>
                    <a:lnTo>
                      <a:pt x="408" y="330"/>
                    </a:lnTo>
                    <a:lnTo>
                      <a:pt x="452" y="506"/>
                    </a:lnTo>
                    <a:lnTo>
                      <a:pt x="438" y="702"/>
                    </a:lnTo>
                    <a:lnTo>
                      <a:pt x="529" y="698"/>
                    </a:lnTo>
                    <a:lnTo>
                      <a:pt x="632" y="880"/>
                    </a:lnTo>
                    <a:lnTo>
                      <a:pt x="725" y="926"/>
                    </a:lnTo>
                    <a:lnTo>
                      <a:pt x="724" y="1024"/>
                    </a:lnTo>
                    <a:lnTo>
                      <a:pt x="765" y="1016"/>
                    </a:lnTo>
                  </a:path>
                </a:pathLst>
              </a:custGeom>
              <a:grpFill/>
              <a:ln w="19050">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92" name="Freeform 50">
                <a:extLst>
                  <a:ext uri="{FF2B5EF4-FFF2-40B4-BE49-F238E27FC236}">
                    <a16:creationId xmlns="" xmlns:a16="http://schemas.microsoft.com/office/drawing/2014/main" id="{8C2826D3-375B-4167-9F41-9AD7F7AD1514}"/>
                  </a:ext>
                </a:extLst>
              </p:cNvPr>
              <p:cNvSpPr>
                <a:spLocks/>
              </p:cNvSpPr>
              <p:nvPr/>
            </p:nvSpPr>
            <p:spPr bwMode="auto">
              <a:xfrm>
                <a:off x="15" y="15"/>
                <a:ext cx="5620" cy="2919"/>
              </a:xfrm>
              <a:custGeom>
                <a:avLst/>
                <a:gdLst>
                  <a:gd name="T0" fmla="*/ 326 w 5620"/>
                  <a:gd name="T1" fmla="*/ 5839 h 5839"/>
                  <a:gd name="T2" fmla="*/ 173 w 5620"/>
                  <a:gd name="T3" fmla="*/ 5461 h 5839"/>
                  <a:gd name="T4" fmla="*/ 244 w 5620"/>
                  <a:gd name="T5" fmla="*/ 5237 h 5839"/>
                  <a:gd name="T6" fmla="*/ 292 w 5620"/>
                  <a:gd name="T7" fmla="*/ 5103 h 5839"/>
                  <a:gd name="T8" fmla="*/ 140 w 5620"/>
                  <a:gd name="T9" fmla="*/ 5083 h 5839"/>
                  <a:gd name="T10" fmla="*/ 152 w 5620"/>
                  <a:gd name="T11" fmla="*/ 4885 h 5839"/>
                  <a:gd name="T12" fmla="*/ 319 w 5620"/>
                  <a:gd name="T13" fmla="*/ 4965 h 5839"/>
                  <a:gd name="T14" fmla="*/ 361 w 5620"/>
                  <a:gd name="T15" fmla="*/ 4907 h 5839"/>
                  <a:gd name="T16" fmla="*/ 232 w 5620"/>
                  <a:gd name="T17" fmla="*/ 4823 h 5839"/>
                  <a:gd name="T18" fmla="*/ 110 w 5620"/>
                  <a:gd name="T19" fmla="*/ 4777 h 5839"/>
                  <a:gd name="T20" fmla="*/ 0 w 5620"/>
                  <a:gd name="T21" fmla="*/ 4706 h 5839"/>
                  <a:gd name="T22" fmla="*/ 179 w 5620"/>
                  <a:gd name="T23" fmla="*/ 4384 h 5839"/>
                  <a:gd name="T24" fmla="*/ 318 w 5620"/>
                  <a:gd name="T25" fmla="*/ 4252 h 5839"/>
                  <a:gd name="T26" fmla="*/ 565 w 5620"/>
                  <a:gd name="T27" fmla="*/ 4222 h 5839"/>
                  <a:gd name="T28" fmla="*/ 651 w 5620"/>
                  <a:gd name="T29" fmla="*/ 4182 h 5839"/>
                  <a:gd name="T30" fmla="*/ 781 w 5620"/>
                  <a:gd name="T31" fmla="*/ 4070 h 5839"/>
                  <a:gd name="T32" fmla="*/ 1008 w 5620"/>
                  <a:gd name="T33" fmla="*/ 3920 h 5839"/>
                  <a:gd name="T34" fmla="*/ 1069 w 5620"/>
                  <a:gd name="T35" fmla="*/ 4134 h 5839"/>
                  <a:gd name="T36" fmla="*/ 1131 w 5620"/>
                  <a:gd name="T37" fmla="*/ 4118 h 5839"/>
                  <a:gd name="T38" fmla="*/ 1246 w 5620"/>
                  <a:gd name="T39" fmla="*/ 4472 h 5839"/>
                  <a:gd name="T40" fmla="*/ 1486 w 5620"/>
                  <a:gd name="T41" fmla="*/ 4392 h 5839"/>
                  <a:gd name="T42" fmla="*/ 1604 w 5620"/>
                  <a:gd name="T43" fmla="*/ 4420 h 5839"/>
                  <a:gd name="T44" fmla="*/ 1682 w 5620"/>
                  <a:gd name="T45" fmla="*/ 4446 h 5839"/>
                  <a:gd name="T46" fmla="*/ 1788 w 5620"/>
                  <a:gd name="T47" fmla="*/ 4640 h 5839"/>
                  <a:gd name="T48" fmla="*/ 1860 w 5620"/>
                  <a:gd name="T49" fmla="*/ 4328 h 5839"/>
                  <a:gd name="T50" fmla="*/ 2028 w 5620"/>
                  <a:gd name="T51" fmla="*/ 4500 h 5839"/>
                  <a:gd name="T52" fmla="*/ 2118 w 5620"/>
                  <a:gd name="T53" fmla="*/ 4434 h 5839"/>
                  <a:gd name="T54" fmla="*/ 2048 w 5620"/>
                  <a:gd name="T55" fmla="*/ 3932 h 5839"/>
                  <a:gd name="T56" fmla="*/ 2046 w 5620"/>
                  <a:gd name="T57" fmla="*/ 3356 h 5839"/>
                  <a:gd name="T58" fmla="*/ 1906 w 5620"/>
                  <a:gd name="T59" fmla="*/ 2701 h 5839"/>
                  <a:gd name="T60" fmla="*/ 1851 w 5620"/>
                  <a:gd name="T61" fmla="*/ 2411 h 5839"/>
                  <a:gd name="T62" fmla="*/ 2164 w 5620"/>
                  <a:gd name="T63" fmla="*/ 2483 h 5839"/>
                  <a:gd name="T64" fmla="*/ 2242 w 5620"/>
                  <a:gd name="T65" fmla="*/ 2828 h 5839"/>
                  <a:gd name="T66" fmla="*/ 2568 w 5620"/>
                  <a:gd name="T67" fmla="*/ 3182 h 5839"/>
                  <a:gd name="T68" fmla="*/ 3036 w 5620"/>
                  <a:gd name="T69" fmla="*/ 3250 h 5839"/>
                  <a:gd name="T70" fmla="*/ 3242 w 5620"/>
                  <a:gd name="T71" fmla="*/ 3052 h 5839"/>
                  <a:gd name="T72" fmla="*/ 3166 w 5620"/>
                  <a:gd name="T73" fmla="*/ 2535 h 5839"/>
                  <a:gd name="T74" fmla="*/ 3887 w 5620"/>
                  <a:gd name="T75" fmla="*/ 1903 h 5839"/>
                  <a:gd name="T76" fmla="*/ 3988 w 5620"/>
                  <a:gd name="T77" fmla="*/ 1495 h 5839"/>
                  <a:gd name="T78" fmla="*/ 4015 w 5620"/>
                  <a:gd name="T79" fmla="*/ 1309 h 5839"/>
                  <a:gd name="T80" fmla="*/ 4061 w 5620"/>
                  <a:gd name="T81" fmla="*/ 1065 h 5839"/>
                  <a:gd name="T82" fmla="*/ 4106 w 5620"/>
                  <a:gd name="T83" fmla="*/ 256 h 5839"/>
                  <a:gd name="T84" fmla="*/ 4608 w 5620"/>
                  <a:gd name="T85" fmla="*/ 50 h 5839"/>
                  <a:gd name="T86" fmla="*/ 4650 w 5620"/>
                  <a:gd name="T87" fmla="*/ 492 h 5839"/>
                  <a:gd name="T88" fmla="*/ 4790 w 5620"/>
                  <a:gd name="T89" fmla="*/ 692 h 5839"/>
                  <a:gd name="T90" fmla="*/ 5024 w 5620"/>
                  <a:gd name="T91" fmla="*/ 696 h 5839"/>
                  <a:gd name="T92" fmla="*/ 5112 w 5620"/>
                  <a:gd name="T93" fmla="*/ 1077 h 5839"/>
                  <a:gd name="T94" fmla="*/ 5257 w 5620"/>
                  <a:gd name="T95" fmla="*/ 1135 h 5839"/>
                  <a:gd name="T96" fmla="*/ 5408 w 5620"/>
                  <a:gd name="T97" fmla="*/ 1393 h 5839"/>
                  <a:gd name="T98" fmla="*/ 5606 w 5620"/>
                  <a:gd name="T99" fmla="*/ 1491 h 5839"/>
                  <a:gd name="T100" fmla="*/ 5570 w 5620"/>
                  <a:gd name="T101" fmla="*/ 2043 h 5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20" h="5839">
                    <a:moveTo>
                      <a:pt x="382" y="5699"/>
                    </a:moveTo>
                    <a:lnTo>
                      <a:pt x="382" y="5711"/>
                    </a:lnTo>
                    <a:lnTo>
                      <a:pt x="326" y="5839"/>
                    </a:lnTo>
                    <a:lnTo>
                      <a:pt x="214" y="5819"/>
                    </a:lnTo>
                    <a:lnTo>
                      <a:pt x="230" y="5651"/>
                    </a:lnTo>
                    <a:lnTo>
                      <a:pt x="173" y="5461"/>
                    </a:lnTo>
                    <a:lnTo>
                      <a:pt x="27" y="5351"/>
                    </a:lnTo>
                    <a:lnTo>
                      <a:pt x="51" y="5275"/>
                    </a:lnTo>
                    <a:lnTo>
                      <a:pt x="244" y="5237"/>
                    </a:lnTo>
                    <a:lnTo>
                      <a:pt x="281" y="5277"/>
                    </a:lnTo>
                    <a:lnTo>
                      <a:pt x="305" y="5201"/>
                    </a:lnTo>
                    <a:lnTo>
                      <a:pt x="292" y="5103"/>
                    </a:lnTo>
                    <a:lnTo>
                      <a:pt x="209" y="5005"/>
                    </a:lnTo>
                    <a:lnTo>
                      <a:pt x="166" y="4999"/>
                    </a:lnTo>
                    <a:lnTo>
                      <a:pt x="140" y="5083"/>
                    </a:lnTo>
                    <a:lnTo>
                      <a:pt x="102" y="4923"/>
                    </a:lnTo>
                    <a:lnTo>
                      <a:pt x="126" y="4811"/>
                    </a:lnTo>
                    <a:lnTo>
                      <a:pt x="152" y="4885"/>
                    </a:lnTo>
                    <a:lnTo>
                      <a:pt x="241" y="4919"/>
                    </a:lnTo>
                    <a:lnTo>
                      <a:pt x="298" y="4887"/>
                    </a:lnTo>
                    <a:lnTo>
                      <a:pt x="319" y="4965"/>
                    </a:lnTo>
                    <a:lnTo>
                      <a:pt x="410" y="5007"/>
                    </a:lnTo>
                    <a:lnTo>
                      <a:pt x="313" y="4927"/>
                    </a:lnTo>
                    <a:lnTo>
                      <a:pt x="361" y="4907"/>
                    </a:lnTo>
                    <a:lnTo>
                      <a:pt x="316" y="4867"/>
                    </a:lnTo>
                    <a:lnTo>
                      <a:pt x="323" y="4779"/>
                    </a:lnTo>
                    <a:lnTo>
                      <a:pt x="232" y="4823"/>
                    </a:lnTo>
                    <a:lnTo>
                      <a:pt x="240" y="4719"/>
                    </a:lnTo>
                    <a:lnTo>
                      <a:pt x="297" y="4666"/>
                    </a:lnTo>
                    <a:lnTo>
                      <a:pt x="110" y="4777"/>
                    </a:lnTo>
                    <a:lnTo>
                      <a:pt x="69" y="4741"/>
                    </a:lnTo>
                    <a:lnTo>
                      <a:pt x="27" y="4775"/>
                    </a:lnTo>
                    <a:lnTo>
                      <a:pt x="0" y="4706"/>
                    </a:lnTo>
                    <a:lnTo>
                      <a:pt x="22" y="4430"/>
                    </a:lnTo>
                    <a:lnTo>
                      <a:pt x="51" y="4358"/>
                    </a:lnTo>
                    <a:lnTo>
                      <a:pt x="179" y="4384"/>
                    </a:lnTo>
                    <a:lnTo>
                      <a:pt x="139" y="4342"/>
                    </a:lnTo>
                    <a:lnTo>
                      <a:pt x="295" y="4174"/>
                    </a:lnTo>
                    <a:lnTo>
                      <a:pt x="318" y="4252"/>
                    </a:lnTo>
                    <a:lnTo>
                      <a:pt x="539" y="4122"/>
                    </a:lnTo>
                    <a:lnTo>
                      <a:pt x="540" y="4322"/>
                    </a:lnTo>
                    <a:lnTo>
                      <a:pt x="565" y="4222"/>
                    </a:lnTo>
                    <a:lnTo>
                      <a:pt x="599" y="4306"/>
                    </a:lnTo>
                    <a:lnTo>
                      <a:pt x="608" y="4200"/>
                    </a:lnTo>
                    <a:lnTo>
                      <a:pt x="651" y="4182"/>
                    </a:lnTo>
                    <a:lnTo>
                      <a:pt x="726" y="4272"/>
                    </a:lnTo>
                    <a:lnTo>
                      <a:pt x="777" y="4260"/>
                    </a:lnTo>
                    <a:lnTo>
                      <a:pt x="781" y="4070"/>
                    </a:lnTo>
                    <a:lnTo>
                      <a:pt x="850" y="3958"/>
                    </a:lnTo>
                    <a:lnTo>
                      <a:pt x="873" y="4032"/>
                    </a:lnTo>
                    <a:lnTo>
                      <a:pt x="1008" y="3920"/>
                    </a:lnTo>
                    <a:lnTo>
                      <a:pt x="1017" y="4030"/>
                    </a:lnTo>
                    <a:lnTo>
                      <a:pt x="1089" y="3932"/>
                    </a:lnTo>
                    <a:lnTo>
                      <a:pt x="1069" y="4134"/>
                    </a:lnTo>
                    <a:lnTo>
                      <a:pt x="1094" y="4042"/>
                    </a:lnTo>
                    <a:lnTo>
                      <a:pt x="1140" y="4030"/>
                    </a:lnTo>
                    <a:lnTo>
                      <a:pt x="1131" y="4118"/>
                    </a:lnTo>
                    <a:lnTo>
                      <a:pt x="1175" y="4136"/>
                    </a:lnTo>
                    <a:lnTo>
                      <a:pt x="1245" y="4378"/>
                    </a:lnTo>
                    <a:lnTo>
                      <a:pt x="1246" y="4472"/>
                    </a:lnTo>
                    <a:lnTo>
                      <a:pt x="1308" y="4554"/>
                    </a:lnTo>
                    <a:lnTo>
                      <a:pt x="1322" y="4666"/>
                    </a:lnTo>
                    <a:lnTo>
                      <a:pt x="1486" y="4392"/>
                    </a:lnTo>
                    <a:lnTo>
                      <a:pt x="1541" y="4384"/>
                    </a:lnTo>
                    <a:lnTo>
                      <a:pt x="1557" y="4462"/>
                    </a:lnTo>
                    <a:lnTo>
                      <a:pt x="1604" y="4420"/>
                    </a:lnTo>
                    <a:lnTo>
                      <a:pt x="1619" y="4514"/>
                    </a:lnTo>
                    <a:lnTo>
                      <a:pt x="1682" y="4504"/>
                    </a:lnTo>
                    <a:lnTo>
                      <a:pt x="1682" y="4446"/>
                    </a:lnTo>
                    <a:lnTo>
                      <a:pt x="1726" y="4446"/>
                    </a:lnTo>
                    <a:lnTo>
                      <a:pt x="1752" y="4584"/>
                    </a:lnTo>
                    <a:lnTo>
                      <a:pt x="1788" y="4640"/>
                    </a:lnTo>
                    <a:lnTo>
                      <a:pt x="1749" y="4468"/>
                    </a:lnTo>
                    <a:lnTo>
                      <a:pt x="1809" y="4350"/>
                    </a:lnTo>
                    <a:lnTo>
                      <a:pt x="1860" y="4328"/>
                    </a:lnTo>
                    <a:lnTo>
                      <a:pt x="1855" y="4502"/>
                    </a:lnTo>
                    <a:lnTo>
                      <a:pt x="2024" y="4500"/>
                    </a:lnTo>
                    <a:lnTo>
                      <a:pt x="2028" y="4500"/>
                    </a:lnTo>
                    <a:lnTo>
                      <a:pt x="2141" y="4476"/>
                    </a:lnTo>
                    <a:lnTo>
                      <a:pt x="2156" y="4384"/>
                    </a:lnTo>
                    <a:lnTo>
                      <a:pt x="2118" y="4434"/>
                    </a:lnTo>
                    <a:lnTo>
                      <a:pt x="2077" y="4396"/>
                    </a:lnTo>
                    <a:lnTo>
                      <a:pt x="2013" y="4108"/>
                    </a:lnTo>
                    <a:lnTo>
                      <a:pt x="2048" y="3932"/>
                    </a:lnTo>
                    <a:lnTo>
                      <a:pt x="2055" y="3748"/>
                    </a:lnTo>
                    <a:lnTo>
                      <a:pt x="2025" y="3664"/>
                    </a:lnTo>
                    <a:lnTo>
                      <a:pt x="2046" y="3356"/>
                    </a:lnTo>
                    <a:lnTo>
                      <a:pt x="1916" y="3074"/>
                    </a:lnTo>
                    <a:lnTo>
                      <a:pt x="1877" y="2763"/>
                    </a:lnTo>
                    <a:lnTo>
                      <a:pt x="1906" y="2701"/>
                    </a:lnTo>
                    <a:lnTo>
                      <a:pt x="1898" y="2551"/>
                    </a:lnTo>
                    <a:lnTo>
                      <a:pt x="1848" y="2495"/>
                    </a:lnTo>
                    <a:lnTo>
                      <a:pt x="1851" y="2411"/>
                    </a:lnTo>
                    <a:lnTo>
                      <a:pt x="2025" y="2551"/>
                    </a:lnTo>
                    <a:lnTo>
                      <a:pt x="2126" y="2539"/>
                    </a:lnTo>
                    <a:lnTo>
                      <a:pt x="2164" y="2483"/>
                    </a:lnTo>
                    <a:lnTo>
                      <a:pt x="2264" y="2505"/>
                    </a:lnTo>
                    <a:lnTo>
                      <a:pt x="2279" y="2589"/>
                    </a:lnTo>
                    <a:lnTo>
                      <a:pt x="2242" y="2828"/>
                    </a:lnTo>
                    <a:lnTo>
                      <a:pt x="2340" y="3152"/>
                    </a:lnTo>
                    <a:lnTo>
                      <a:pt x="2422" y="3080"/>
                    </a:lnTo>
                    <a:lnTo>
                      <a:pt x="2568" y="3182"/>
                    </a:lnTo>
                    <a:lnTo>
                      <a:pt x="2759" y="3224"/>
                    </a:lnTo>
                    <a:lnTo>
                      <a:pt x="2889" y="3332"/>
                    </a:lnTo>
                    <a:lnTo>
                      <a:pt x="3036" y="3250"/>
                    </a:lnTo>
                    <a:lnTo>
                      <a:pt x="3111" y="3120"/>
                    </a:lnTo>
                    <a:lnTo>
                      <a:pt x="3216" y="3072"/>
                    </a:lnTo>
                    <a:lnTo>
                      <a:pt x="3242" y="3052"/>
                    </a:lnTo>
                    <a:lnTo>
                      <a:pt x="3104" y="2988"/>
                    </a:lnTo>
                    <a:lnTo>
                      <a:pt x="3078" y="2920"/>
                    </a:lnTo>
                    <a:lnTo>
                      <a:pt x="3166" y="2535"/>
                    </a:lnTo>
                    <a:lnTo>
                      <a:pt x="3384" y="2299"/>
                    </a:lnTo>
                    <a:lnTo>
                      <a:pt x="3724" y="2133"/>
                    </a:lnTo>
                    <a:lnTo>
                      <a:pt x="3887" y="1903"/>
                    </a:lnTo>
                    <a:lnTo>
                      <a:pt x="3992" y="1619"/>
                    </a:lnTo>
                    <a:lnTo>
                      <a:pt x="4035" y="1665"/>
                    </a:lnTo>
                    <a:lnTo>
                      <a:pt x="3988" y="1495"/>
                    </a:lnTo>
                    <a:lnTo>
                      <a:pt x="3993" y="1405"/>
                    </a:lnTo>
                    <a:lnTo>
                      <a:pt x="4051" y="1359"/>
                    </a:lnTo>
                    <a:lnTo>
                      <a:pt x="4015" y="1309"/>
                    </a:lnTo>
                    <a:lnTo>
                      <a:pt x="4008" y="1193"/>
                    </a:lnTo>
                    <a:lnTo>
                      <a:pt x="4019" y="1013"/>
                    </a:lnTo>
                    <a:lnTo>
                      <a:pt x="4061" y="1065"/>
                    </a:lnTo>
                    <a:lnTo>
                      <a:pt x="4016" y="959"/>
                    </a:lnTo>
                    <a:lnTo>
                      <a:pt x="4017" y="408"/>
                    </a:lnTo>
                    <a:lnTo>
                      <a:pt x="4106" y="256"/>
                    </a:lnTo>
                    <a:lnTo>
                      <a:pt x="4310" y="126"/>
                    </a:lnTo>
                    <a:lnTo>
                      <a:pt x="4565" y="0"/>
                    </a:lnTo>
                    <a:lnTo>
                      <a:pt x="4608" y="50"/>
                    </a:lnTo>
                    <a:lnTo>
                      <a:pt x="4646" y="234"/>
                    </a:lnTo>
                    <a:lnTo>
                      <a:pt x="4630" y="412"/>
                    </a:lnTo>
                    <a:lnTo>
                      <a:pt x="4650" y="492"/>
                    </a:lnTo>
                    <a:lnTo>
                      <a:pt x="4700" y="494"/>
                    </a:lnTo>
                    <a:lnTo>
                      <a:pt x="4744" y="654"/>
                    </a:lnTo>
                    <a:lnTo>
                      <a:pt x="4790" y="692"/>
                    </a:lnTo>
                    <a:lnTo>
                      <a:pt x="4875" y="574"/>
                    </a:lnTo>
                    <a:lnTo>
                      <a:pt x="4964" y="560"/>
                    </a:lnTo>
                    <a:lnTo>
                      <a:pt x="5024" y="696"/>
                    </a:lnTo>
                    <a:lnTo>
                      <a:pt x="5017" y="786"/>
                    </a:lnTo>
                    <a:lnTo>
                      <a:pt x="5064" y="1045"/>
                    </a:lnTo>
                    <a:lnTo>
                      <a:pt x="5112" y="1077"/>
                    </a:lnTo>
                    <a:lnTo>
                      <a:pt x="5157" y="1013"/>
                    </a:lnTo>
                    <a:lnTo>
                      <a:pt x="5174" y="1097"/>
                    </a:lnTo>
                    <a:lnTo>
                      <a:pt x="5257" y="1135"/>
                    </a:lnTo>
                    <a:lnTo>
                      <a:pt x="5290" y="1413"/>
                    </a:lnTo>
                    <a:lnTo>
                      <a:pt x="5324" y="1353"/>
                    </a:lnTo>
                    <a:lnTo>
                      <a:pt x="5408" y="1393"/>
                    </a:lnTo>
                    <a:lnTo>
                      <a:pt x="5500" y="1359"/>
                    </a:lnTo>
                    <a:lnTo>
                      <a:pt x="5563" y="1511"/>
                    </a:lnTo>
                    <a:lnTo>
                      <a:pt x="5606" y="1491"/>
                    </a:lnTo>
                    <a:lnTo>
                      <a:pt x="5574" y="1687"/>
                    </a:lnTo>
                    <a:lnTo>
                      <a:pt x="5620" y="1851"/>
                    </a:lnTo>
                    <a:lnTo>
                      <a:pt x="5570" y="2043"/>
                    </a:lnTo>
                  </a:path>
                </a:pathLst>
              </a:custGeom>
              <a:grpFill/>
              <a:ln w="19050">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93" name="Line 49">
                <a:extLst>
                  <a:ext uri="{FF2B5EF4-FFF2-40B4-BE49-F238E27FC236}">
                    <a16:creationId xmlns="" xmlns:a16="http://schemas.microsoft.com/office/drawing/2014/main" id="{40B5664B-26EE-4744-A4B0-1304A444B864}"/>
                  </a:ext>
                </a:extLst>
              </p:cNvPr>
              <p:cNvSpPr>
                <a:spLocks noChangeShapeType="1"/>
              </p:cNvSpPr>
              <p:nvPr/>
            </p:nvSpPr>
            <p:spPr bwMode="auto">
              <a:xfrm>
                <a:off x="5585" y="1036"/>
                <a:ext cx="2" cy="1"/>
              </a:xfrm>
              <a:prstGeom prst="line">
                <a:avLst/>
              </a:prstGeom>
              <a:grpFill/>
              <a:ln w="19050">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94" name="Freeform 48">
                <a:extLst>
                  <a:ext uri="{FF2B5EF4-FFF2-40B4-BE49-F238E27FC236}">
                    <a16:creationId xmlns="" xmlns:a16="http://schemas.microsoft.com/office/drawing/2014/main" id="{1B0E9B73-0C5B-4504-B197-D790E3F04C29}"/>
                  </a:ext>
                </a:extLst>
              </p:cNvPr>
              <p:cNvSpPr>
                <a:spLocks/>
              </p:cNvSpPr>
              <p:nvPr/>
            </p:nvSpPr>
            <p:spPr bwMode="auto">
              <a:xfrm>
                <a:off x="5196" y="1053"/>
                <a:ext cx="454" cy="1055"/>
              </a:xfrm>
              <a:custGeom>
                <a:avLst/>
                <a:gdLst>
                  <a:gd name="T0" fmla="*/ 0 w 454"/>
                  <a:gd name="T1" fmla="*/ 2109 h 2109"/>
                  <a:gd name="T2" fmla="*/ 1 w 454"/>
                  <a:gd name="T3" fmla="*/ 2109 h 2109"/>
                  <a:gd name="T4" fmla="*/ 118 w 454"/>
                  <a:gd name="T5" fmla="*/ 1795 h 2109"/>
                  <a:gd name="T6" fmla="*/ 79 w 454"/>
                  <a:gd name="T7" fmla="*/ 1759 h 2109"/>
                  <a:gd name="T8" fmla="*/ 93 w 454"/>
                  <a:gd name="T9" fmla="*/ 1673 h 2109"/>
                  <a:gd name="T10" fmla="*/ 68 w 454"/>
                  <a:gd name="T11" fmla="*/ 1599 h 2109"/>
                  <a:gd name="T12" fmla="*/ 151 w 454"/>
                  <a:gd name="T13" fmla="*/ 1533 h 2109"/>
                  <a:gd name="T14" fmla="*/ 102 w 454"/>
                  <a:gd name="T15" fmla="*/ 1285 h 2109"/>
                  <a:gd name="T16" fmla="*/ 122 w 454"/>
                  <a:gd name="T17" fmla="*/ 1205 h 2109"/>
                  <a:gd name="T18" fmla="*/ 243 w 454"/>
                  <a:gd name="T19" fmla="*/ 1081 h 2109"/>
                  <a:gd name="T20" fmla="*/ 324 w 454"/>
                  <a:gd name="T21" fmla="*/ 1139 h 2109"/>
                  <a:gd name="T22" fmla="*/ 340 w 454"/>
                  <a:gd name="T23" fmla="*/ 1051 h 2109"/>
                  <a:gd name="T24" fmla="*/ 334 w 454"/>
                  <a:gd name="T25" fmla="*/ 614 h 2109"/>
                  <a:gd name="T26" fmla="*/ 377 w 454"/>
                  <a:gd name="T27" fmla="*/ 604 h 2109"/>
                  <a:gd name="T28" fmla="*/ 454 w 454"/>
                  <a:gd name="T29" fmla="*/ 386 h 2109"/>
                  <a:gd name="T30" fmla="*/ 433 w 454"/>
                  <a:gd name="T31" fmla="*/ 292 h 2109"/>
                  <a:gd name="T32" fmla="*/ 454 w 454"/>
                  <a:gd name="T33" fmla="*/ 184 h 2109"/>
                  <a:gd name="T34" fmla="*/ 442 w 454"/>
                  <a:gd name="T35" fmla="*/ 0 h 2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4" h="2109">
                    <a:moveTo>
                      <a:pt x="0" y="2109"/>
                    </a:moveTo>
                    <a:lnTo>
                      <a:pt x="1" y="2109"/>
                    </a:lnTo>
                    <a:lnTo>
                      <a:pt x="118" y="1795"/>
                    </a:lnTo>
                    <a:lnTo>
                      <a:pt x="79" y="1759"/>
                    </a:lnTo>
                    <a:lnTo>
                      <a:pt x="93" y="1673"/>
                    </a:lnTo>
                    <a:lnTo>
                      <a:pt x="68" y="1599"/>
                    </a:lnTo>
                    <a:lnTo>
                      <a:pt x="151" y="1533"/>
                    </a:lnTo>
                    <a:lnTo>
                      <a:pt x="102" y="1285"/>
                    </a:lnTo>
                    <a:lnTo>
                      <a:pt x="122" y="1205"/>
                    </a:lnTo>
                    <a:lnTo>
                      <a:pt x="243" y="1081"/>
                    </a:lnTo>
                    <a:lnTo>
                      <a:pt x="324" y="1139"/>
                    </a:lnTo>
                    <a:lnTo>
                      <a:pt x="340" y="1051"/>
                    </a:lnTo>
                    <a:lnTo>
                      <a:pt x="334" y="614"/>
                    </a:lnTo>
                    <a:lnTo>
                      <a:pt x="377" y="604"/>
                    </a:lnTo>
                    <a:lnTo>
                      <a:pt x="454" y="386"/>
                    </a:lnTo>
                    <a:lnTo>
                      <a:pt x="433" y="292"/>
                    </a:lnTo>
                    <a:lnTo>
                      <a:pt x="454" y="184"/>
                    </a:lnTo>
                    <a:lnTo>
                      <a:pt x="442" y="0"/>
                    </a:lnTo>
                  </a:path>
                </a:pathLst>
              </a:custGeom>
              <a:grpFill/>
              <a:ln w="19050">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95" name="Freeform 47">
                <a:extLst>
                  <a:ext uri="{FF2B5EF4-FFF2-40B4-BE49-F238E27FC236}">
                    <a16:creationId xmlns="" xmlns:a16="http://schemas.microsoft.com/office/drawing/2014/main" id="{E1449287-92F3-4FC3-8040-AB79AC790120}"/>
                  </a:ext>
                </a:extLst>
              </p:cNvPr>
              <p:cNvSpPr>
                <a:spLocks/>
              </p:cNvSpPr>
              <p:nvPr/>
            </p:nvSpPr>
            <p:spPr bwMode="auto">
              <a:xfrm>
                <a:off x="4092" y="1753"/>
                <a:ext cx="1104" cy="355"/>
              </a:xfrm>
              <a:custGeom>
                <a:avLst/>
                <a:gdLst>
                  <a:gd name="T0" fmla="*/ 0 w 1104"/>
                  <a:gd name="T1" fmla="*/ 0 h 710"/>
                  <a:gd name="T2" fmla="*/ 22 w 1104"/>
                  <a:gd name="T3" fmla="*/ 98 h 710"/>
                  <a:gd name="T4" fmla="*/ 109 w 1104"/>
                  <a:gd name="T5" fmla="*/ 132 h 710"/>
                  <a:gd name="T6" fmla="*/ 205 w 1104"/>
                  <a:gd name="T7" fmla="*/ 76 h 710"/>
                  <a:gd name="T8" fmla="*/ 346 w 1104"/>
                  <a:gd name="T9" fmla="*/ 144 h 710"/>
                  <a:gd name="T10" fmla="*/ 381 w 1104"/>
                  <a:gd name="T11" fmla="*/ 92 h 710"/>
                  <a:gd name="T12" fmla="*/ 547 w 1104"/>
                  <a:gd name="T13" fmla="*/ 290 h 710"/>
                  <a:gd name="T14" fmla="*/ 652 w 1104"/>
                  <a:gd name="T15" fmla="*/ 318 h 710"/>
                  <a:gd name="T16" fmla="*/ 682 w 1104"/>
                  <a:gd name="T17" fmla="*/ 254 h 710"/>
                  <a:gd name="T18" fmla="*/ 721 w 1104"/>
                  <a:gd name="T19" fmla="*/ 304 h 710"/>
                  <a:gd name="T20" fmla="*/ 845 w 1104"/>
                  <a:gd name="T21" fmla="*/ 212 h 710"/>
                  <a:gd name="T22" fmla="*/ 886 w 1104"/>
                  <a:gd name="T23" fmla="*/ 234 h 710"/>
                  <a:gd name="T24" fmla="*/ 913 w 1104"/>
                  <a:gd name="T25" fmla="*/ 310 h 710"/>
                  <a:gd name="T26" fmla="*/ 902 w 1104"/>
                  <a:gd name="T27" fmla="*/ 396 h 710"/>
                  <a:gd name="T28" fmla="*/ 963 w 1104"/>
                  <a:gd name="T29" fmla="*/ 526 h 710"/>
                  <a:gd name="T30" fmla="*/ 1104 w 1104"/>
                  <a:gd name="T31" fmla="*/ 71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4" h="710">
                    <a:moveTo>
                      <a:pt x="0" y="0"/>
                    </a:moveTo>
                    <a:lnTo>
                      <a:pt x="22" y="98"/>
                    </a:lnTo>
                    <a:lnTo>
                      <a:pt x="109" y="132"/>
                    </a:lnTo>
                    <a:lnTo>
                      <a:pt x="205" y="76"/>
                    </a:lnTo>
                    <a:lnTo>
                      <a:pt x="346" y="144"/>
                    </a:lnTo>
                    <a:lnTo>
                      <a:pt x="381" y="92"/>
                    </a:lnTo>
                    <a:lnTo>
                      <a:pt x="547" y="290"/>
                    </a:lnTo>
                    <a:lnTo>
                      <a:pt x="652" y="318"/>
                    </a:lnTo>
                    <a:lnTo>
                      <a:pt x="682" y="254"/>
                    </a:lnTo>
                    <a:lnTo>
                      <a:pt x="721" y="304"/>
                    </a:lnTo>
                    <a:lnTo>
                      <a:pt x="845" y="212"/>
                    </a:lnTo>
                    <a:lnTo>
                      <a:pt x="886" y="234"/>
                    </a:lnTo>
                    <a:lnTo>
                      <a:pt x="913" y="310"/>
                    </a:lnTo>
                    <a:lnTo>
                      <a:pt x="902" y="396"/>
                    </a:lnTo>
                    <a:lnTo>
                      <a:pt x="963" y="526"/>
                    </a:lnTo>
                    <a:lnTo>
                      <a:pt x="1104" y="710"/>
                    </a:lnTo>
                  </a:path>
                </a:pathLst>
              </a:custGeom>
              <a:grpFill/>
              <a:ln w="19050">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96" name="Line 46">
                <a:extLst>
                  <a:ext uri="{FF2B5EF4-FFF2-40B4-BE49-F238E27FC236}">
                    <a16:creationId xmlns="" xmlns:a16="http://schemas.microsoft.com/office/drawing/2014/main" id="{888CA262-524A-44B8-8AD8-11575CD928F8}"/>
                  </a:ext>
                </a:extLst>
              </p:cNvPr>
              <p:cNvSpPr>
                <a:spLocks noChangeShapeType="1"/>
              </p:cNvSpPr>
              <p:nvPr/>
            </p:nvSpPr>
            <p:spPr bwMode="auto">
              <a:xfrm>
                <a:off x="6352" y="1355"/>
                <a:ext cx="1" cy="1"/>
              </a:xfrm>
              <a:prstGeom prst="line">
                <a:avLst/>
              </a:prstGeom>
              <a:grpFill/>
              <a:ln w="19050">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97" name="Freeform 45">
                <a:extLst>
                  <a:ext uri="{FF2B5EF4-FFF2-40B4-BE49-F238E27FC236}">
                    <a16:creationId xmlns="" xmlns:a16="http://schemas.microsoft.com/office/drawing/2014/main" id="{233F85B9-C25B-4DEC-BD43-F9B6B50C422F}"/>
                  </a:ext>
                </a:extLst>
              </p:cNvPr>
              <p:cNvSpPr>
                <a:spLocks/>
              </p:cNvSpPr>
              <p:nvPr/>
            </p:nvSpPr>
            <p:spPr bwMode="auto">
              <a:xfrm>
                <a:off x="3936" y="1753"/>
                <a:ext cx="156" cy="273"/>
              </a:xfrm>
              <a:custGeom>
                <a:avLst/>
                <a:gdLst>
                  <a:gd name="T0" fmla="*/ 26 w 156"/>
                  <a:gd name="T1" fmla="*/ 546 h 546"/>
                  <a:gd name="T2" fmla="*/ 0 w 156"/>
                  <a:gd name="T3" fmla="*/ 366 h 546"/>
                  <a:gd name="T4" fmla="*/ 35 w 156"/>
                  <a:gd name="T5" fmla="*/ 290 h 546"/>
                  <a:gd name="T6" fmla="*/ 95 w 156"/>
                  <a:gd name="T7" fmla="*/ 290 h 546"/>
                  <a:gd name="T8" fmla="*/ 155 w 156"/>
                  <a:gd name="T9" fmla="*/ 0 h 546"/>
                  <a:gd name="T10" fmla="*/ 156 w 156"/>
                  <a:gd name="T11" fmla="*/ 0 h 546"/>
                </a:gdLst>
                <a:ahLst/>
                <a:cxnLst>
                  <a:cxn ang="0">
                    <a:pos x="T0" y="T1"/>
                  </a:cxn>
                  <a:cxn ang="0">
                    <a:pos x="T2" y="T3"/>
                  </a:cxn>
                  <a:cxn ang="0">
                    <a:pos x="T4" y="T5"/>
                  </a:cxn>
                  <a:cxn ang="0">
                    <a:pos x="T6" y="T7"/>
                  </a:cxn>
                  <a:cxn ang="0">
                    <a:pos x="T8" y="T9"/>
                  </a:cxn>
                  <a:cxn ang="0">
                    <a:pos x="T10" y="T11"/>
                  </a:cxn>
                </a:cxnLst>
                <a:rect l="0" t="0" r="r" b="b"/>
                <a:pathLst>
                  <a:path w="156" h="546">
                    <a:moveTo>
                      <a:pt x="26" y="546"/>
                    </a:moveTo>
                    <a:lnTo>
                      <a:pt x="0" y="366"/>
                    </a:lnTo>
                    <a:lnTo>
                      <a:pt x="35" y="290"/>
                    </a:lnTo>
                    <a:lnTo>
                      <a:pt x="95" y="290"/>
                    </a:lnTo>
                    <a:lnTo>
                      <a:pt x="155" y="0"/>
                    </a:lnTo>
                    <a:lnTo>
                      <a:pt x="156" y="0"/>
                    </a:lnTo>
                  </a:path>
                </a:pathLst>
              </a:custGeom>
              <a:grpFill/>
              <a:ln w="19050">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98" name="Freeform 44">
                <a:extLst>
                  <a:ext uri="{FF2B5EF4-FFF2-40B4-BE49-F238E27FC236}">
                    <a16:creationId xmlns="" xmlns:a16="http://schemas.microsoft.com/office/drawing/2014/main" id="{D7F07407-ED41-4F25-B751-7038EFD4ABEB}"/>
                  </a:ext>
                </a:extLst>
              </p:cNvPr>
              <p:cNvSpPr>
                <a:spLocks/>
              </p:cNvSpPr>
              <p:nvPr/>
            </p:nvSpPr>
            <p:spPr bwMode="auto">
              <a:xfrm>
                <a:off x="3902" y="966"/>
                <a:ext cx="250" cy="787"/>
              </a:xfrm>
              <a:custGeom>
                <a:avLst/>
                <a:gdLst>
                  <a:gd name="T0" fmla="*/ 190 w 250"/>
                  <a:gd name="T1" fmla="*/ 1573 h 1573"/>
                  <a:gd name="T2" fmla="*/ 250 w 250"/>
                  <a:gd name="T3" fmla="*/ 1497 h 1573"/>
                  <a:gd name="T4" fmla="*/ 196 w 250"/>
                  <a:gd name="T5" fmla="*/ 1239 h 1573"/>
                  <a:gd name="T6" fmla="*/ 216 w 250"/>
                  <a:gd name="T7" fmla="*/ 993 h 1573"/>
                  <a:gd name="T8" fmla="*/ 194 w 250"/>
                  <a:gd name="T9" fmla="*/ 726 h 1573"/>
                  <a:gd name="T10" fmla="*/ 242 w 250"/>
                  <a:gd name="T11" fmla="*/ 582 h 1573"/>
                  <a:gd name="T12" fmla="*/ 189 w 250"/>
                  <a:gd name="T13" fmla="*/ 326 h 1573"/>
                  <a:gd name="T14" fmla="*/ 0 w 250"/>
                  <a:gd name="T15" fmla="*/ 0 h 15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1573">
                    <a:moveTo>
                      <a:pt x="190" y="1573"/>
                    </a:moveTo>
                    <a:lnTo>
                      <a:pt x="250" y="1497"/>
                    </a:lnTo>
                    <a:lnTo>
                      <a:pt x="196" y="1239"/>
                    </a:lnTo>
                    <a:lnTo>
                      <a:pt x="216" y="993"/>
                    </a:lnTo>
                    <a:lnTo>
                      <a:pt x="194" y="726"/>
                    </a:lnTo>
                    <a:lnTo>
                      <a:pt x="242" y="582"/>
                    </a:lnTo>
                    <a:lnTo>
                      <a:pt x="189" y="326"/>
                    </a:lnTo>
                    <a:lnTo>
                      <a:pt x="0" y="0"/>
                    </a:lnTo>
                  </a:path>
                </a:pathLst>
              </a:custGeom>
              <a:grpFill/>
              <a:ln w="19050">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99" name="Freeform 43">
                <a:extLst>
                  <a:ext uri="{FF2B5EF4-FFF2-40B4-BE49-F238E27FC236}">
                    <a16:creationId xmlns="" xmlns:a16="http://schemas.microsoft.com/office/drawing/2014/main" id="{B0A8E0E5-3000-4B97-B8C0-1AED03C92847}"/>
                  </a:ext>
                </a:extLst>
              </p:cNvPr>
              <p:cNvSpPr>
                <a:spLocks/>
              </p:cNvSpPr>
              <p:nvPr/>
            </p:nvSpPr>
            <p:spPr bwMode="auto">
              <a:xfrm>
                <a:off x="3962" y="2026"/>
                <a:ext cx="899" cy="776"/>
              </a:xfrm>
              <a:custGeom>
                <a:avLst/>
                <a:gdLst>
                  <a:gd name="T0" fmla="*/ 899 w 899"/>
                  <a:gd name="T1" fmla="*/ 1469 h 1551"/>
                  <a:gd name="T2" fmla="*/ 898 w 899"/>
                  <a:gd name="T3" fmla="*/ 1467 h 1551"/>
                  <a:gd name="T4" fmla="*/ 727 w 899"/>
                  <a:gd name="T5" fmla="*/ 1551 h 1551"/>
                  <a:gd name="T6" fmla="*/ 587 w 899"/>
                  <a:gd name="T7" fmla="*/ 1531 h 1551"/>
                  <a:gd name="T8" fmla="*/ 626 w 899"/>
                  <a:gd name="T9" fmla="*/ 1485 h 1551"/>
                  <a:gd name="T10" fmla="*/ 635 w 899"/>
                  <a:gd name="T11" fmla="*/ 1399 h 1551"/>
                  <a:gd name="T12" fmla="*/ 572 w 899"/>
                  <a:gd name="T13" fmla="*/ 1269 h 1551"/>
                  <a:gd name="T14" fmla="*/ 561 w 899"/>
                  <a:gd name="T15" fmla="*/ 1175 h 1551"/>
                  <a:gd name="T16" fmla="*/ 504 w 899"/>
                  <a:gd name="T17" fmla="*/ 1157 h 1551"/>
                  <a:gd name="T18" fmla="*/ 462 w 899"/>
                  <a:gd name="T19" fmla="*/ 1211 h 1551"/>
                  <a:gd name="T20" fmla="*/ 438 w 899"/>
                  <a:gd name="T21" fmla="*/ 1129 h 1551"/>
                  <a:gd name="T22" fmla="*/ 409 w 899"/>
                  <a:gd name="T23" fmla="*/ 1217 h 1551"/>
                  <a:gd name="T24" fmla="*/ 304 w 899"/>
                  <a:gd name="T25" fmla="*/ 1237 h 1551"/>
                  <a:gd name="T26" fmla="*/ 259 w 899"/>
                  <a:gd name="T27" fmla="*/ 915 h 1551"/>
                  <a:gd name="T28" fmla="*/ 213 w 899"/>
                  <a:gd name="T29" fmla="*/ 935 h 1551"/>
                  <a:gd name="T30" fmla="*/ 179 w 899"/>
                  <a:gd name="T31" fmla="*/ 869 h 1551"/>
                  <a:gd name="T32" fmla="*/ 160 w 899"/>
                  <a:gd name="T33" fmla="*/ 699 h 1551"/>
                  <a:gd name="T34" fmla="*/ 64 w 899"/>
                  <a:gd name="T35" fmla="*/ 530 h 1551"/>
                  <a:gd name="T36" fmla="*/ 57 w 899"/>
                  <a:gd name="T37" fmla="*/ 200 h 1551"/>
                  <a:gd name="T38" fmla="*/ 0 w 899"/>
                  <a:gd name="T39" fmla="*/ 0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9" h="1551">
                    <a:moveTo>
                      <a:pt x="899" y="1469"/>
                    </a:moveTo>
                    <a:lnTo>
                      <a:pt x="898" y="1467"/>
                    </a:lnTo>
                    <a:lnTo>
                      <a:pt x="727" y="1551"/>
                    </a:lnTo>
                    <a:lnTo>
                      <a:pt x="587" y="1531"/>
                    </a:lnTo>
                    <a:lnTo>
                      <a:pt x="626" y="1485"/>
                    </a:lnTo>
                    <a:lnTo>
                      <a:pt x="635" y="1399"/>
                    </a:lnTo>
                    <a:lnTo>
                      <a:pt x="572" y="1269"/>
                    </a:lnTo>
                    <a:lnTo>
                      <a:pt x="561" y="1175"/>
                    </a:lnTo>
                    <a:lnTo>
                      <a:pt x="504" y="1157"/>
                    </a:lnTo>
                    <a:lnTo>
                      <a:pt x="462" y="1211"/>
                    </a:lnTo>
                    <a:lnTo>
                      <a:pt x="438" y="1129"/>
                    </a:lnTo>
                    <a:lnTo>
                      <a:pt x="409" y="1217"/>
                    </a:lnTo>
                    <a:lnTo>
                      <a:pt x="304" y="1237"/>
                    </a:lnTo>
                    <a:lnTo>
                      <a:pt x="259" y="915"/>
                    </a:lnTo>
                    <a:lnTo>
                      <a:pt x="213" y="935"/>
                    </a:lnTo>
                    <a:lnTo>
                      <a:pt x="179" y="869"/>
                    </a:lnTo>
                    <a:lnTo>
                      <a:pt x="160" y="699"/>
                    </a:lnTo>
                    <a:lnTo>
                      <a:pt x="64" y="530"/>
                    </a:lnTo>
                    <a:lnTo>
                      <a:pt x="57" y="200"/>
                    </a:lnTo>
                    <a:lnTo>
                      <a:pt x="0" y="0"/>
                    </a:lnTo>
                  </a:path>
                </a:pathLst>
              </a:custGeom>
              <a:grpFill/>
              <a:ln w="19050">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100" name="Freeform 42">
                <a:extLst>
                  <a:ext uri="{FF2B5EF4-FFF2-40B4-BE49-F238E27FC236}">
                    <a16:creationId xmlns="" xmlns:a16="http://schemas.microsoft.com/office/drawing/2014/main" id="{2B630AAE-B816-42B7-B0F7-5655EECC34CD}"/>
                  </a:ext>
                </a:extLst>
              </p:cNvPr>
              <p:cNvSpPr>
                <a:spLocks/>
              </p:cNvSpPr>
              <p:nvPr/>
            </p:nvSpPr>
            <p:spPr bwMode="auto">
              <a:xfrm>
                <a:off x="3496" y="2026"/>
                <a:ext cx="466" cy="698"/>
              </a:xfrm>
              <a:custGeom>
                <a:avLst/>
                <a:gdLst>
                  <a:gd name="T0" fmla="*/ 466 w 466"/>
                  <a:gd name="T1" fmla="*/ 0 h 1395"/>
                  <a:gd name="T2" fmla="*/ 376 w 466"/>
                  <a:gd name="T3" fmla="*/ 210 h 1395"/>
                  <a:gd name="T4" fmla="*/ 379 w 466"/>
                  <a:gd name="T5" fmla="*/ 296 h 1395"/>
                  <a:gd name="T6" fmla="*/ 288 w 466"/>
                  <a:gd name="T7" fmla="*/ 336 h 1395"/>
                  <a:gd name="T8" fmla="*/ 244 w 466"/>
                  <a:gd name="T9" fmla="*/ 288 h 1395"/>
                  <a:gd name="T10" fmla="*/ 163 w 466"/>
                  <a:gd name="T11" fmla="*/ 386 h 1395"/>
                  <a:gd name="T12" fmla="*/ 72 w 466"/>
                  <a:gd name="T13" fmla="*/ 418 h 1395"/>
                  <a:gd name="T14" fmla="*/ 34 w 466"/>
                  <a:gd name="T15" fmla="*/ 498 h 1395"/>
                  <a:gd name="T16" fmla="*/ 36 w 466"/>
                  <a:gd name="T17" fmla="*/ 596 h 1395"/>
                  <a:gd name="T18" fmla="*/ 109 w 466"/>
                  <a:gd name="T19" fmla="*/ 729 h 1395"/>
                  <a:gd name="T20" fmla="*/ 113 w 466"/>
                  <a:gd name="T21" fmla="*/ 1007 h 1395"/>
                  <a:gd name="T22" fmla="*/ 0 w 466"/>
                  <a:gd name="T23" fmla="*/ 1165 h 1395"/>
                  <a:gd name="T24" fmla="*/ 15 w 466"/>
                  <a:gd name="T25" fmla="*/ 1393 h 1395"/>
                  <a:gd name="T26" fmla="*/ 15 w 466"/>
                  <a:gd name="T27" fmla="*/ 1395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6" h="1395">
                    <a:moveTo>
                      <a:pt x="466" y="0"/>
                    </a:moveTo>
                    <a:lnTo>
                      <a:pt x="376" y="210"/>
                    </a:lnTo>
                    <a:lnTo>
                      <a:pt x="379" y="296"/>
                    </a:lnTo>
                    <a:lnTo>
                      <a:pt x="288" y="336"/>
                    </a:lnTo>
                    <a:lnTo>
                      <a:pt x="244" y="288"/>
                    </a:lnTo>
                    <a:lnTo>
                      <a:pt x="163" y="386"/>
                    </a:lnTo>
                    <a:lnTo>
                      <a:pt x="72" y="418"/>
                    </a:lnTo>
                    <a:lnTo>
                      <a:pt x="34" y="498"/>
                    </a:lnTo>
                    <a:lnTo>
                      <a:pt x="36" y="596"/>
                    </a:lnTo>
                    <a:lnTo>
                      <a:pt x="109" y="729"/>
                    </a:lnTo>
                    <a:lnTo>
                      <a:pt x="113" y="1007"/>
                    </a:lnTo>
                    <a:lnTo>
                      <a:pt x="0" y="1165"/>
                    </a:lnTo>
                    <a:lnTo>
                      <a:pt x="15" y="1393"/>
                    </a:lnTo>
                    <a:lnTo>
                      <a:pt x="15" y="1395"/>
                    </a:lnTo>
                  </a:path>
                </a:pathLst>
              </a:custGeom>
              <a:grpFill/>
              <a:ln w="19050">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101" name="Freeform 41">
                <a:extLst>
                  <a:ext uri="{FF2B5EF4-FFF2-40B4-BE49-F238E27FC236}">
                    <a16:creationId xmlns="" xmlns:a16="http://schemas.microsoft.com/office/drawing/2014/main" id="{044195A1-2A8B-4045-9DB0-20FFD468859A}"/>
                  </a:ext>
                </a:extLst>
              </p:cNvPr>
              <p:cNvSpPr>
                <a:spLocks/>
              </p:cNvSpPr>
              <p:nvPr/>
            </p:nvSpPr>
            <p:spPr bwMode="auto">
              <a:xfrm>
                <a:off x="2346" y="2370"/>
                <a:ext cx="1165" cy="354"/>
              </a:xfrm>
              <a:custGeom>
                <a:avLst/>
                <a:gdLst>
                  <a:gd name="T0" fmla="*/ 1165 w 1165"/>
                  <a:gd name="T1" fmla="*/ 707 h 707"/>
                  <a:gd name="T2" fmla="*/ 1116 w 1165"/>
                  <a:gd name="T3" fmla="*/ 683 h 707"/>
                  <a:gd name="T4" fmla="*/ 1068 w 1165"/>
                  <a:gd name="T5" fmla="*/ 575 h 707"/>
                  <a:gd name="T6" fmla="*/ 1025 w 1165"/>
                  <a:gd name="T7" fmla="*/ 607 h 707"/>
                  <a:gd name="T8" fmla="*/ 914 w 1165"/>
                  <a:gd name="T9" fmla="*/ 457 h 707"/>
                  <a:gd name="T10" fmla="*/ 889 w 1165"/>
                  <a:gd name="T11" fmla="*/ 195 h 707"/>
                  <a:gd name="T12" fmla="*/ 847 w 1165"/>
                  <a:gd name="T13" fmla="*/ 151 h 707"/>
                  <a:gd name="T14" fmla="*/ 679 w 1165"/>
                  <a:gd name="T15" fmla="*/ 331 h 707"/>
                  <a:gd name="T16" fmla="*/ 633 w 1165"/>
                  <a:gd name="T17" fmla="*/ 325 h 707"/>
                  <a:gd name="T18" fmla="*/ 632 w 1165"/>
                  <a:gd name="T19" fmla="*/ 237 h 707"/>
                  <a:gd name="T20" fmla="*/ 582 w 1165"/>
                  <a:gd name="T21" fmla="*/ 189 h 707"/>
                  <a:gd name="T22" fmla="*/ 553 w 1165"/>
                  <a:gd name="T23" fmla="*/ 7 h 707"/>
                  <a:gd name="T24" fmla="*/ 510 w 1165"/>
                  <a:gd name="T25" fmla="*/ 0 h 707"/>
                  <a:gd name="T26" fmla="*/ 500 w 1165"/>
                  <a:gd name="T27" fmla="*/ 81 h 707"/>
                  <a:gd name="T28" fmla="*/ 362 w 1165"/>
                  <a:gd name="T29" fmla="*/ 83 h 707"/>
                  <a:gd name="T30" fmla="*/ 258 w 1165"/>
                  <a:gd name="T31" fmla="*/ 183 h 707"/>
                  <a:gd name="T32" fmla="*/ 220 w 1165"/>
                  <a:gd name="T33" fmla="*/ 131 h 707"/>
                  <a:gd name="T34" fmla="*/ 183 w 1165"/>
                  <a:gd name="T35" fmla="*/ 181 h 707"/>
                  <a:gd name="T36" fmla="*/ 131 w 1165"/>
                  <a:gd name="T37" fmla="*/ 65 h 707"/>
                  <a:gd name="T38" fmla="*/ 0 w 1165"/>
                  <a:gd name="T39" fmla="*/ 41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5" h="707">
                    <a:moveTo>
                      <a:pt x="1165" y="707"/>
                    </a:moveTo>
                    <a:lnTo>
                      <a:pt x="1116" y="683"/>
                    </a:lnTo>
                    <a:lnTo>
                      <a:pt x="1068" y="575"/>
                    </a:lnTo>
                    <a:lnTo>
                      <a:pt x="1025" y="607"/>
                    </a:lnTo>
                    <a:lnTo>
                      <a:pt x="914" y="457"/>
                    </a:lnTo>
                    <a:lnTo>
                      <a:pt x="889" y="195"/>
                    </a:lnTo>
                    <a:lnTo>
                      <a:pt x="847" y="151"/>
                    </a:lnTo>
                    <a:lnTo>
                      <a:pt x="679" y="331"/>
                    </a:lnTo>
                    <a:lnTo>
                      <a:pt x="633" y="325"/>
                    </a:lnTo>
                    <a:lnTo>
                      <a:pt x="632" y="237"/>
                    </a:lnTo>
                    <a:lnTo>
                      <a:pt x="582" y="189"/>
                    </a:lnTo>
                    <a:lnTo>
                      <a:pt x="553" y="7"/>
                    </a:lnTo>
                    <a:lnTo>
                      <a:pt x="510" y="0"/>
                    </a:lnTo>
                    <a:lnTo>
                      <a:pt x="500" y="81"/>
                    </a:lnTo>
                    <a:lnTo>
                      <a:pt x="362" y="83"/>
                    </a:lnTo>
                    <a:lnTo>
                      <a:pt x="258" y="183"/>
                    </a:lnTo>
                    <a:lnTo>
                      <a:pt x="220" y="131"/>
                    </a:lnTo>
                    <a:lnTo>
                      <a:pt x="183" y="181"/>
                    </a:lnTo>
                    <a:lnTo>
                      <a:pt x="131" y="65"/>
                    </a:lnTo>
                    <a:lnTo>
                      <a:pt x="0" y="41"/>
                    </a:lnTo>
                  </a:path>
                </a:pathLst>
              </a:custGeom>
              <a:grpFill/>
              <a:ln w="19050">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102" name="Freeform 40">
                <a:extLst>
                  <a:ext uri="{FF2B5EF4-FFF2-40B4-BE49-F238E27FC236}">
                    <a16:creationId xmlns="" xmlns:a16="http://schemas.microsoft.com/office/drawing/2014/main" id="{8EDCB7E5-1972-439E-ADFE-FE0F26CBBDBE}"/>
                  </a:ext>
                </a:extLst>
              </p:cNvPr>
              <p:cNvSpPr>
                <a:spLocks/>
              </p:cNvSpPr>
              <p:nvPr/>
            </p:nvSpPr>
            <p:spPr bwMode="auto">
              <a:xfrm>
                <a:off x="3014" y="2724"/>
                <a:ext cx="529" cy="958"/>
              </a:xfrm>
              <a:custGeom>
                <a:avLst/>
                <a:gdLst>
                  <a:gd name="T0" fmla="*/ 1 w 529"/>
                  <a:gd name="T1" fmla="*/ 1917 h 1917"/>
                  <a:gd name="T2" fmla="*/ 0 w 529"/>
                  <a:gd name="T3" fmla="*/ 1915 h 1917"/>
                  <a:gd name="T4" fmla="*/ 88 w 529"/>
                  <a:gd name="T5" fmla="*/ 1445 h 1917"/>
                  <a:gd name="T6" fmla="*/ 113 w 529"/>
                  <a:gd name="T7" fmla="*/ 1160 h 1917"/>
                  <a:gd name="T8" fmla="*/ 124 w 529"/>
                  <a:gd name="T9" fmla="*/ 1086 h 1917"/>
                  <a:gd name="T10" fmla="*/ 218 w 529"/>
                  <a:gd name="T11" fmla="*/ 1166 h 1917"/>
                  <a:gd name="T12" fmla="*/ 211 w 529"/>
                  <a:gd name="T13" fmla="*/ 1066 h 1917"/>
                  <a:gd name="T14" fmla="*/ 254 w 529"/>
                  <a:gd name="T15" fmla="*/ 1074 h 1917"/>
                  <a:gd name="T16" fmla="*/ 372 w 529"/>
                  <a:gd name="T17" fmla="*/ 936 h 1917"/>
                  <a:gd name="T18" fmla="*/ 380 w 529"/>
                  <a:gd name="T19" fmla="*/ 830 h 1917"/>
                  <a:gd name="T20" fmla="*/ 429 w 529"/>
                  <a:gd name="T21" fmla="*/ 798 h 1917"/>
                  <a:gd name="T22" fmla="*/ 525 w 529"/>
                  <a:gd name="T23" fmla="*/ 472 h 1917"/>
                  <a:gd name="T24" fmla="*/ 520 w 529"/>
                  <a:gd name="T25" fmla="*/ 306 h 1917"/>
                  <a:gd name="T26" fmla="*/ 493 w 529"/>
                  <a:gd name="T27" fmla="*/ 234 h 1917"/>
                  <a:gd name="T28" fmla="*/ 523 w 529"/>
                  <a:gd name="T29" fmla="*/ 172 h 1917"/>
                  <a:gd name="T30" fmla="*/ 529 w 529"/>
                  <a:gd name="T31" fmla="*/ 116 h 1917"/>
                  <a:gd name="T32" fmla="*/ 497 w 529"/>
                  <a:gd name="T33" fmla="*/ 0 h 1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9" h="1917">
                    <a:moveTo>
                      <a:pt x="1" y="1917"/>
                    </a:moveTo>
                    <a:lnTo>
                      <a:pt x="0" y="1915"/>
                    </a:lnTo>
                    <a:lnTo>
                      <a:pt x="88" y="1445"/>
                    </a:lnTo>
                    <a:lnTo>
                      <a:pt x="113" y="1160"/>
                    </a:lnTo>
                    <a:lnTo>
                      <a:pt x="124" y="1086"/>
                    </a:lnTo>
                    <a:lnTo>
                      <a:pt x="218" y="1166"/>
                    </a:lnTo>
                    <a:lnTo>
                      <a:pt x="211" y="1066"/>
                    </a:lnTo>
                    <a:lnTo>
                      <a:pt x="254" y="1074"/>
                    </a:lnTo>
                    <a:lnTo>
                      <a:pt x="372" y="936"/>
                    </a:lnTo>
                    <a:lnTo>
                      <a:pt x="380" y="830"/>
                    </a:lnTo>
                    <a:lnTo>
                      <a:pt x="429" y="798"/>
                    </a:lnTo>
                    <a:lnTo>
                      <a:pt x="525" y="472"/>
                    </a:lnTo>
                    <a:lnTo>
                      <a:pt x="520" y="306"/>
                    </a:lnTo>
                    <a:lnTo>
                      <a:pt x="493" y="234"/>
                    </a:lnTo>
                    <a:lnTo>
                      <a:pt x="523" y="172"/>
                    </a:lnTo>
                    <a:lnTo>
                      <a:pt x="529" y="116"/>
                    </a:lnTo>
                    <a:lnTo>
                      <a:pt x="497" y="0"/>
                    </a:lnTo>
                  </a:path>
                </a:pathLst>
              </a:custGeom>
              <a:grpFill/>
              <a:ln w="19050">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103" name="Freeform 39">
                <a:extLst>
                  <a:ext uri="{FF2B5EF4-FFF2-40B4-BE49-F238E27FC236}">
                    <a16:creationId xmlns="" xmlns:a16="http://schemas.microsoft.com/office/drawing/2014/main" id="{AF0B6E20-D6DB-4798-BF3E-45F5CBD578E9}"/>
                  </a:ext>
                </a:extLst>
              </p:cNvPr>
              <p:cNvSpPr>
                <a:spLocks/>
              </p:cNvSpPr>
              <p:nvPr/>
            </p:nvSpPr>
            <p:spPr bwMode="auto">
              <a:xfrm>
                <a:off x="3015" y="3682"/>
                <a:ext cx="1430" cy="788"/>
              </a:xfrm>
              <a:custGeom>
                <a:avLst/>
                <a:gdLst>
                  <a:gd name="T0" fmla="*/ 1430 w 1430"/>
                  <a:gd name="T1" fmla="*/ 1445 h 1575"/>
                  <a:gd name="T2" fmla="*/ 1356 w 1430"/>
                  <a:gd name="T3" fmla="*/ 1439 h 1575"/>
                  <a:gd name="T4" fmla="*/ 1314 w 1430"/>
                  <a:gd name="T5" fmla="*/ 1463 h 1575"/>
                  <a:gd name="T6" fmla="*/ 1113 w 1430"/>
                  <a:gd name="T7" fmla="*/ 1379 h 1575"/>
                  <a:gd name="T8" fmla="*/ 1083 w 1430"/>
                  <a:gd name="T9" fmla="*/ 1457 h 1575"/>
                  <a:gd name="T10" fmla="*/ 908 w 1430"/>
                  <a:gd name="T11" fmla="*/ 1489 h 1575"/>
                  <a:gd name="T12" fmla="*/ 865 w 1430"/>
                  <a:gd name="T13" fmla="*/ 1575 h 1575"/>
                  <a:gd name="T14" fmla="*/ 839 w 1430"/>
                  <a:gd name="T15" fmla="*/ 1503 h 1575"/>
                  <a:gd name="T16" fmla="*/ 750 w 1430"/>
                  <a:gd name="T17" fmla="*/ 1537 h 1575"/>
                  <a:gd name="T18" fmla="*/ 711 w 1430"/>
                  <a:gd name="T19" fmla="*/ 1503 h 1575"/>
                  <a:gd name="T20" fmla="*/ 733 w 1430"/>
                  <a:gd name="T21" fmla="*/ 1415 h 1575"/>
                  <a:gd name="T22" fmla="*/ 694 w 1430"/>
                  <a:gd name="T23" fmla="*/ 1375 h 1575"/>
                  <a:gd name="T24" fmla="*/ 656 w 1430"/>
                  <a:gd name="T25" fmla="*/ 1209 h 1575"/>
                  <a:gd name="T26" fmla="*/ 610 w 1430"/>
                  <a:gd name="T27" fmla="*/ 1209 h 1575"/>
                  <a:gd name="T28" fmla="*/ 539 w 1430"/>
                  <a:gd name="T29" fmla="*/ 1080 h 1575"/>
                  <a:gd name="T30" fmla="*/ 551 w 1430"/>
                  <a:gd name="T31" fmla="*/ 902 h 1575"/>
                  <a:gd name="T32" fmla="*/ 412 w 1430"/>
                  <a:gd name="T33" fmla="*/ 500 h 1575"/>
                  <a:gd name="T34" fmla="*/ 407 w 1430"/>
                  <a:gd name="T35" fmla="*/ 406 h 1575"/>
                  <a:gd name="T36" fmla="*/ 326 w 1430"/>
                  <a:gd name="T37" fmla="*/ 314 h 1575"/>
                  <a:gd name="T38" fmla="*/ 347 w 1430"/>
                  <a:gd name="T39" fmla="*/ 404 h 1575"/>
                  <a:gd name="T40" fmla="*/ 194 w 1430"/>
                  <a:gd name="T41" fmla="*/ 418 h 1575"/>
                  <a:gd name="T42" fmla="*/ 152 w 1430"/>
                  <a:gd name="T43" fmla="*/ 372 h 1575"/>
                  <a:gd name="T44" fmla="*/ 132 w 1430"/>
                  <a:gd name="T45" fmla="*/ 188 h 1575"/>
                  <a:gd name="T46" fmla="*/ 87 w 1430"/>
                  <a:gd name="T47" fmla="*/ 196 h 1575"/>
                  <a:gd name="T48" fmla="*/ 81 w 1430"/>
                  <a:gd name="T49" fmla="*/ 98 h 1575"/>
                  <a:gd name="T50" fmla="*/ 0 w 1430"/>
                  <a:gd name="T51" fmla="*/ 0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30" h="1575">
                    <a:moveTo>
                      <a:pt x="1430" y="1445"/>
                    </a:moveTo>
                    <a:lnTo>
                      <a:pt x="1356" y="1439"/>
                    </a:lnTo>
                    <a:lnTo>
                      <a:pt x="1314" y="1463"/>
                    </a:lnTo>
                    <a:lnTo>
                      <a:pt x="1113" y="1379"/>
                    </a:lnTo>
                    <a:lnTo>
                      <a:pt x="1083" y="1457"/>
                    </a:lnTo>
                    <a:lnTo>
                      <a:pt x="908" y="1489"/>
                    </a:lnTo>
                    <a:lnTo>
                      <a:pt x="865" y="1575"/>
                    </a:lnTo>
                    <a:lnTo>
                      <a:pt x="839" y="1503"/>
                    </a:lnTo>
                    <a:lnTo>
                      <a:pt x="750" y="1537"/>
                    </a:lnTo>
                    <a:lnTo>
                      <a:pt x="711" y="1503"/>
                    </a:lnTo>
                    <a:lnTo>
                      <a:pt x="733" y="1415"/>
                    </a:lnTo>
                    <a:lnTo>
                      <a:pt x="694" y="1375"/>
                    </a:lnTo>
                    <a:lnTo>
                      <a:pt x="656" y="1209"/>
                    </a:lnTo>
                    <a:lnTo>
                      <a:pt x="610" y="1209"/>
                    </a:lnTo>
                    <a:lnTo>
                      <a:pt x="539" y="1080"/>
                    </a:lnTo>
                    <a:lnTo>
                      <a:pt x="551" y="902"/>
                    </a:lnTo>
                    <a:lnTo>
                      <a:pt x="412" y="500"/>
                    </a:lnTo>
                    <a:lnTo>
                      <a:pt x="407" y="406"/>
                    </a:lnTo>
                    <a:lnTo>
                      <a:pt x="326" y="314"/>
                    </a:lnTo>
                    <a:lnTo>
                      <a:pt x="347" y="404"/>
                    </a:lnTo>
                    <a:lnTo>
                      <a:pt x="194" y="418"/>
                    </a:lnTo>
                    <a:lnTo>
                      <a:pt x="152" y="372"/>
                    </a:lnTo>
                    <a:lnTo>
                      <a:pt x="132" y="188"/>
                    </a:lnTo>
                    <a:lnTo>
                      <a:pt x="87" y="196"/>
                    </a:lnTo>
                    <a:lnTo>
                      <a:pt x="81" y="98"/>
                    </a:lnTo>
                    <a:lnTo>
                      <a:pt x="0" y="0"/>
                    </a:lnTo>
                  </a:path>
                </a:pathLst>
              </a:custGeom>
              <a:grpFill/>
              <a:ln w="19050">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104" name="Freeform 38">
                <a:extLst>
                  <a:ext uri="{FF2B5EF4-FFF2-40B4-BE49-F238E27FC236}">
                    <a16:creationId xmlns="" xmlns:a16="http://schemas.microsoft.com/office/drawing/2014/main" id="{34CB0125-C7D2-45C3-A3B7-D07B3D2E6E2A}"/>
                  </a:ext>
                </a:extLst>
              </p:cNvPr>
              <p:cNvSpPr>
                <a:spLocks/>
              </p:cNvSpPr>
              <p:nvPr/>
            </p:nvSpPr>
            <p:spPr bwMode="auto">
              <a:xfrm>
                <a:off x="4810" y="2761"/>
                <a:ext cx="158" cy="1288"/>
              </a:xfrm>
              <a:custGeom>
                <a:avLst/>
                <a:gdLst>
                  <a:gd name="T0" fmla="*/ 51 w 158"/>
                  <a:gd name="T1" fmla="*/ 0 h 2577"/>
                  <a:gd name="T2" fmla="*/ 153 w 158"/>
                  <a:gd name="T3" fmla="*/ 232 h 2577"/>
                  <a:gd name="T4" fmla="*/ 158 w 158"/>
                  <a:gd name="T5" fmla="*/ 406 h 2577"/>
                  <a:gd name="T6" fmla="*/ 89 w 158"/>
                  <a:gd name="T7" fmla="*/ 558 h 2577"/>
                  <a:gd name="T8" fmla="*/ 105 w 158"/>
                  <a:gd name="T9" fmla="*/ 646 h 2577"/>
                  <a:gd name="T10" fmla="*/ 81 w 158"/>
                  <a:gd name="T11" fmla="*/ 716 h 2577"/>
                  <a:gd name="T12" fmla="*/ 0 w 158"/>
                  <a:gd name="T13" fmla="*/ 822 h 2577"/>
                  <a:gd name="T14" fmla="*/ 46 w 158"/>
                  <a:gd name="T15" fmla="*/ 906 h 2577"/>
                  <a:gd name="T16" fmla="*/ 80 w 158"/>
                  <a:gd name="T17" fmla="*/ 1117 h 2577"/>
                  <a:gd name="T18" fmla="*/ 37 w 158"/>
                  <a:gd name="T19" fmla="*/ 1137 h 2577"/>
                  <a:gd name="T20" fmla="*/ 15 w 158"/>
                  <a:gd name="T21" fmla="*/ 1211 h 2577"/>
                  <a:gd name="T22" fmla="*/ 45 w 158"/>
                  <a:gd name="T23" fmla="*/ 1411 h 2577"/>
                  <a:gd name="T24" fmla="*/ 19 w 158"/>
                  <a:gd name="T25" fmla="*/ 1589 h 2577"/>
                  <a:gd name="T26" fmla="*/ 59 w 158"/>
                  <a:gd name="T27" fmla="*/ 1653 h 2577"/>
                  <a:gd name="T28" fmla="*/ 108 w 158"/>
                  <a:gd name="T29" fmla="*/ 1885 h 2577"/>
                  <a:gd name="T30" fmla="*/ 111 w 158"/>
                  <a:gd name="T31" fmla="*/ 2065 h 2577"/>
                  <a:gd name="T32" fmla="*/ 146 w 158"/>
                  <a:gd name="T33" fmla="*/ 2127 h 2577"/>
                  <a:gd name="T34" fmla="*/ 142 w 158"/>
                  <a:gd name="T35" fmla="*/ 2307 h 2577"/>
                  <a:gd name="T36" fmla="*/ 121 w 158"/>
                  <a:gd name="T37" fmla="*/ 2577 h 2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8" h="2577">
                    <a:moveTo>
                      <a:pt x="51" y="0"/>
                    </a:moveTo>
                    <a:lnTo>
                      <a:pt x="153" y="232"/>
                    </a:lnTo>
                    <a:lnTo>
                      <a:pt x="158" y="406"/>
                    </a:lnTo>
                    <a:lnTo>
                      <a:pt x="89" y="558"/>
                    </a:lnTo>
                    <a:lnTo>
                      <a:pt x="105" y="646"/>
                    </a:lnTo>
                    <a:lnTo>
                      <a:pt x="81" y="716"/>
                    </a:lnTo>
                    <a:lnTo>
                      <a:pt x="0" y="822"/>
                    </a:lnTo>
                    <a:lnTo>
                      <a:pt x="46" y="906"/>
                    </a:lnTo>
                    <a:lnTo>
                      <a:pt x="80" y="1117"/>
                    </a:lnTo>
                    <a:lnTo>
                      <a:pt x="37" y="1137"/>
                    </a:lnTo>
                    <a:lnTo>
                      <a:pt x="15" y="1211"/>
                    </a:lnTo>
                    <a:lnTo>
                      <a:pt x="45" y="1411"/>
                    </a:lnTo>
                    <a:lnTo>
                      <a:pt x="19" y="1589"/>
                    </a:lnTo>
                    <a:lnTo>
                      <a:pt x="59" y="1653"/>
                    </a:lnTo>
                    <a:lnTo>
                      <a:pt x="108" y="1885"/>
                    </a:lnTo>
                    <a:lnTo>
                      <a:pt x="111" y="2065"/>
                    </a:lnTo>
                    <a:lnTo>
                      <a:pt x="146" y="2127"/>
                    </a:lnTo>
                    <a:lnTo>
                      <a:pt x="142" y="2307"/>
                    </a:lnTo>
                    <a:lnTo>
                      <a:pt x="121" y="2577"/>
                    </a:lnTo>
                  </a:path>
                </a:pathLst>
              </a:custGeom>
              <a:grpFill/>
              <a:ln w="19050">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105" name="Freeform 37">
                <a:extLst>
                  <a:ext uri="{FF2B5EF4-FFF2-40B4-BE49-F238E27FC236}">
                    <a16:creationId xmlns="" xmlns:a16="http://schemas.microsoft.com/office/drawing/2014/main" id="{B5CB2662-D9FC-4E9D-B9E9-EA2F302D1F68}"/>
                  </a:ext>
                </a:extLst>
              </p:cNvPr>
              <p:cNvSpPr>
                <a:spLocks/>
              </p:cNvSpPr>
              <p:nvPr/>
            </p:nvSpPr>
            <p:spPr bwMode="auto">
              <a:xfrm>
                <a:off x="5151" y="2108"/>
                <a:ext cx="93" cy="436"/>
              </a:xfrm>
              <a:custGeom>
                <a:avLst/>
                <a:gdLst>
                  <a:gd name="T0" fmla="*/ 8 w 93"/>
                  <a:gd name="T1" fmla="*/ 871 h 871"/>
                  <a:gd name="T2" fmla="*/ 2 w 93"/>
                  <a:gd name="T3" fmla="*/ 607 h 871"/>
                  <a:gd name="T4" fmla="*/ 48 w 93"/>
                  <a:gd name="T5" fmla="*/ 585 h 871"/>
                  <a:gd name="T6" fmla="*/ 93 w 93"/>
                  <a:gd name="T7" fmla="*/ 436 h 871"/>
                  <a:gd name="T8" fmla="*/ 53 w 93"/>
                  <a:gd name="T9" fmla="*/ 386 h 871"/>
                  <a:gd name="T10" fmla="*/ 0 w 93"/>
                  <a:gd name="T11" fmla="*/ 130 h 871"/>
                  <a:gd name="T12" fmla="*/ 39 w 93"/>
                  <a:gd name="T13" fmla="*/ 62 h 871"/>
                  <a:gd name="T14" fmla="*/ 45 w 93"/>
                  <a:gd name="T15" fmla="*/ 0 h 8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871">
                    <a:moveTo>
                      <a:pt x="8" y="871"/>
                    </a:moveTo>
                    <a:lnTo>
                      <a:pt x="2" y="607"/>
                    </a:lnTo>
                    <a:lnTo>
                      <a:pt x="48" y="585"/>
                    </a:lnTo>
                    <a:lnTo>
                      <a:pt x="93" y="436"/>
                    </a:lnTo>
                    <a:lnTo>
                      <a:pt x="53" y="386"/>
                    </a:lnTo>
                    <a:lnTo>
                      <a:pt x="0" y="130"/>
                    </a:lnTo>
                    <a:lnTo>
                      <a:pt x="39" y="62"/>
                    </a:lnTo>
                    <a:lnTo>
                      <a:pt x="45" y="0"/>
                    </a:lnTo>
                  </a:path>
                </a:pathLst>
              </a:custGeom>
              <a:grpFill/>
              <a:ln w="19050">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106" name="Freeform 36">
                <a:extLst>
                  <a:ext uri="{FF2B5EF4-FFF2-40B4-BE49-F238E27FC236}">
                    <a16:creationId xmlns="" xmlns:a16="http://schemas.microsoft.com/office/drawing/2014/main" id="{E29CF349-03FB-4E4F-B650-68A579C40270}"/>
                  </a:ext>
                </a:extLst>
              </p:cNvPr>
              <p:cNvSpPr>
                <a:spLocks/>
              </p:cNvSpPr>
              <p:nvPr/>
            </p:nvSpPr>
            <p:spPr bwMode="auto">
              <a:xfrm>
                <a:off x="4861" y="2544"/>
                <a:ext cx="298" cy="217"/>
              </a:xfrm>
              <a:custGeom>
                <a:avLst/>
                <a:gdLst>
                  <a:gd name="T0" fmla="*/ 298 w 298"/>
                  <a:gd name="T1" fmla="*/ 0 h 434"/>
                  <a:gd name="T2" fmla="*/ 62 w 298"/>
                  <a:gd name="T3" fmla="*/ 92 h 434"/>
                  <a:gd name="T4" fmla="*/ 59 w 298"/>
                  <a:gd name="T5" fmla="*/ 274 h 434"/>
                  <a:gd name="T6" fmla="*/ 0 w 298"/>
                  <a:gd name="T7" fmla="*/ 434 h 434"/>
                </a:gdLst>
                <a:ahLst/>
                <a:cxnLst>
                  <a:cxn ang="0">
                    <a:pos x="T0" y="T1"/>
                  </a:cxn>
                  <a:cxn ang="0">
                    <a:pos x="T2" y="T3"/>
                  </a:cxn>
                  <a:cxn ang="0">
                    <a:pos x="T4" y="T5"/>
                  </a:cxn>
                  <a:cxn ang="0">
                    <a:pos x="T6" y="T7"/>
                  </a:cxn>
                </a:cxnLst>
                <a:rect l="0" t="0" r="r" b="b"/>
                <a:pathLst>
                  <a:path w="298" h="434">
                    <a:moveTo>
                      <a:pt x="298" y="0"/>
                    </a:moveTo>
                    <a:lnTo>
                      <a:pt x="62" y="92"/>
                    </a:lnTo>
                    <a:lnTo>
                      <a:pt x="59" y="274"/>
                    </a:lnTo>
                    <a:lnTo>
                      <a:pt x="0" y="434"/>
                    </a:lnTo>
                  </a:path>
                </a:pathLst>
              </a:custGeom>
              <a:grpFill/>
              <a:ln w="19050">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107" name="Freeform 35">
                <a:extLst>
                  <a:ext uri="{FF2B5EF4-FFF2-40B4-BE49-F238E27FC236}">
                    <a16:creationId xmlns="" xmlns:a16="http://schemas.microsoft.com/office/drawing/2014/main" id="{486BC312-0DD9-4909-91EE-90E17A7022DD}"/>
                  </a:ext>
                </a:extLst>
              </p:cNvPr>
              <p:cNvSpPr>
                <a:spLocks/>
              </p:cNvSpPr>
              <p:nvPr/>
            </p:nvSpPr>
            <p:spPr bwMode="auto">
              <a:xfrm>
                <a:off x="385" y="2818"/>
                <a:ext cx="16" cy="46"/>
              </a:xfrm>
              <a:custGeom>
                <a:avLst/>
                <a:gdLst>
                  <a:gd name="T0" fmla="*/ 16 w 16"/>
                  <a:gd name="T1" fmla="*/ 0 h 94"/>
                  <a:gd name="T2" fmla="*/ 0 w 16"/>
                  <a:gd name="T3" fmla="*/ 4 h 94"/>
                  <a:gd name="T4" fmla="*/ 12 w 16"/>
                  <a:gd name="T5" fmla="*/ 92 h 94"/>
                  <a:gd name="T6" fmla="*/ 12 w 16"/>
                  <a:gd name="T7" fmla="*/ 94 h 94"/>
                </a:gdLst>
                <a:ahLst/>
                <a:cxnLst>
                  <a:cxn ang="0">
                    <a:pos x="T0" y="T1"/>
                  </a:cxn>
                  <a:cxn ang="0">
                    <a:pos x="T2" y="T3"/>
                  </a:cxn>
                  <a:cxn ang="0">
                    <a:pos x="T4" y="T5"/>
                  </a:cxn>
                  <a:cxn ang="0">
                    <a:pos x="T6" y="T7"/>
                  </a:cxn>
                </a:cxnLst>
                <a:rect l="0" t="0" r="r" b="b"/>
                <a:pathLst>
                  <a:path w="16" h="94">
                    <a:moveTo>
                      <a:pt x="16" y="0"/>
                    </a:moveTo>
                    <a:lnTo>
                      <a:pt x="0" y="4"/>
                    </a:lnTo>
                    <a:lnTo>
                      <a:pt x="12" y="92"/>
                    </a:lnTo>
                    <a:lnTo>
                      <a:pt x="12" y="94"/>
                    </a:lnTo>
                  </a:path>
                </a:pathLst>
              </a:custGeom>
              <a:grpFill/>
              <a:ln w="19050">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108" name="Freeform 34">
                <a:extLst>
                  <a:ext uri="{FF2B5EF4-FFF2-40B4-BE49-F238E27FC236}">
                    <a16:creationId xmlns="" xmlns:a16="http://schemas.microsoft.com/office/drawing/2014/main" id="{61DD36E0-208B-4C80-AECE-9ADE0E8E63F1}"/>
                  </a:ext>
                </a:extLst>
              </p:cNvPr>
              <p:cNvSpPr>
                <a:spLocks/>
              </p:cNvSpPr>
              <p:nvPr/>
            </p:nvSpPr>
            <p:spPr bwMode="auto">
              <a:xfrm>
                <a:off x="401" y="2770"/>
                <a:ext cx="27" cy="48"/>
              </a:xfrm>
              <a:custGeom>
                <a:avLst/>
                <a:gdLst>
                  <a:gd name="T0" fmla="*/ 0 w 27"/>
                  <a:gd name="T1" fmla="*/ 96 h 96"/>
                  <a:gd name="T2" fmla="*/ 27 w 27"/>
                  <a:gd name="T3" fmla="*/ 88 h 96"/>
                  <a:gd name="T4" fmla="*/ 5 w 27"/>
                  <a:gd name="T5" fmla="*/ 0 h 96"/>
                  <a:gd name="T6" fmla="*/ 0 w 27"/>
                  <a:gd name="T7" fmla="*/ 96 h 96"/>
                </a:gdLst>
                <a:ahLst/>
                <a:cxnLst>
                  <a:cxn ang="0">
                    <a:pos x="T0" y="T1"/>
                  </a:cxn>
                  <a:cxn ang="0">
                    <a:pos x="T2" y="T3"/>
                  </a:cxn>
                  <a:cxn ang="0">
                    <a:pos x="T4" y="T5"/>
                  </a:cxn>
                  <a:cxn ang="0">
                    <a:pos x="T6" y="T7"/>
                  </a:cxn>
                </a:cxnLst>
                <a:rect l="0" t="0" r="r" b="b"/>
                <a:pathLst>
                  <a:path w="27" h="96">
                    <a:moveTo>
                      <a:pt x="0" y="96"/>
                    </a:moveTo>
                    <a:lnTo>
                      <a:pt x="27" y="88"/>
                    </a:lnTo>
                    <a:lnTo>
                      <a:pt x="5" y="0"/>
                    </a:lnTo>
                    <a:lnTo>
                      <a:pt x="0" y="96"/>
                    </a:lnTo>
                  </a:path>
                </a:pathLst>
              </a:custGeom>
              <a:grpFill/>
              <a:ln w="19050">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109" name="Line 33">
                <a:extLst>
                  <a:ext uri="{FF2B5EF4-FFF2-40B4-BE49-F238E27FC236}">
                    <a16:creationId xmlns="" xmlns:a16="http://schemas.microsoft.com/office/drawing/2014/main" id="{9A45B4CB-033C-4E45-AC58-4120F9B9FDFB}"/>
                  </a:ext>
                </a:extLst>
              </p:cNvPr>
              <p:cNvSpPr>
                <a:spLocks noChangeShapeType="1"/>
              </p:cNvSpPr>
              <p:nvPr/>
            </p:nvSpPr>
            <p:spPr bwMode="auto">
              <a:xfrm flipV="1">
                <a:off x="397" y="2818"/>
                <a:ext cx="4" cy="46"/>
              </a:xfrm>
              <a:prstGeom prst="line">
                <a:avLst/>
              </a:prstGeom>
              <a:grpFill/>
              <a:ln w="19050">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110" name="Freeform 32">
                <a:extLst>
                  <a:ext uri="{FF2B5EF4-FFF2-40B4-BE49-F238E27FC236}">
                    <a16:creationId xmlns="" xmlns:a16="http://schemas.microsoft.com/office/drawing/2014/main" id="{6E46852D-35ED-461D-BDA7-5FA71B6B2F84}"/>
                  </a:ext>
                </a:extLst>
              </p:cNvPr>
              <p:cNvSpPr>
                <a:spLocks/>
              </p:cNvSpPr>
              <p:nvPr/>
            </p:nvSpPr>
            <p:spPr bwMode="auto">
              <a:xfrm>
                <a:off x="1420" y="2391"/>
                <a:ext cx="931" cy="951"/>
              </a:xfrm>
              <a:custGeom>
                <a:avLst/>
                <a:gdLst>
                  <a:gd name="T0" fmla="*/ 926 w 931"/>
                  <a:gd name="T1" fmla="*/ 0 h 1903"/>
                  <a:gd name="T2" fmla="*/ 925 w 931"/>
                  <a:gd name="T3" fmla="*/ 370 h 1903"/>
                  <a:gd name="T4" fmla="*/ 902 w 931"/>
                  <a:gd name="T5" fmla="*/ 442 h 1903"/>
                  <a:gd name="T6" fmla="*/ 931 w 931"/>
                  <a:gd name="T7" fmla="*/ 972 h 1903"/>
                  <a:gd name="T8" fmla="*/ 847 w 931"/>
                  <a:gd name="T9" fmla="*/ 1040 h 1903"/>
                  <a:gd name="T10" fmla="*/ 792 w 931"/>
                  <a:gd name="T11" fmla="*/ 1306 h 1903"/>
                  <a:gd name="T12" fmla="*/ 786 w 931"/>
                  <a:gd name="T13" fmla="*/ 1368 h 1903"/>
                  <a:gd name="T14" fmla="*/ 680 w 931"/>
                  <a:gd name="T15" fmla="*/ 1262 h 1903"/>
                  <a:gd name="T16" fmla="*/ 543 w 931"/>
                  <a:gd name="T17" fmla="*/ 1382 h 1903"/>
                  <a:gd name="T18" fmla="*/ 518 w 931"/>
                  <a:gd name="T19" fmla="*/ 1468 h 1903"/>
                  <a:gd name="T20" fmla="*/ 316 w 931"/>
                  <a:gd name="T21" fmla="*/ 1482 h 1903"/>
                  <a:gd name="T22" fmla="*/ 237 w 931"/>
                  <a:gd name="T23" fmla="*/ 1586 h 1903"/>
                  <a:gd name="T24" fmla="*/ 230 w 931"/>
                  <a:gd name="T25" fmla="*/ 1770 h 1903"/>
                  <a:gd name="T26" fmla="*/ 1 w 931"/>
                  <a:gd name="T27" fmla="*/ 1903 h 1903"/>
                  <a:gd name="T28" fmla="*/ 0 w 931"/>
                  <a:gd name="T29" fmla="*/ 1903 h 1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1" h="1903">
                    <a:moveTo>
                      <a:pt x="926" y="0"/>
                    </a:moveTo>
                    <a:lnTo>
                      <a:pt x="925" y="370"/>
                    </a:lnTo>
                    <a:lnTo>
                      <a:pt x="902" y="442"/>
                    </a:lnTo>
                    <a:lnTo>
                      <a:pt x="931" y="972"/>
                    </a:lnTo>
                    <a:lnTo>
                      <a:pt x="847" y="1040"/>
                    </a:lnTo>
                    <a:lnTo>
                      <a:pt x="792" y="1306"/>
                    </a:lnTo>
                    <a:lnTo>
                      <a:pt x="786" y="1368"/>
                    </a:lnTo>
                    <a:lnTo>
                      <a:pt x="680" y="1262"/>
                    </a:lnTo>
                    <a:lnTo>
                      <a:pt x="543" y="1382"/>
                    </a:lnTo>
                    <a:lnTo>
                      <a:pt x="518" y="1468"/>
                    </a:lnTo>
                    <a:lnTo>
                      <a:pt x="316" y="1482"/>
                    </a:lnTo>
                    <a:lnTo>
                      <a:pt x="237" y="1586"/>
                    </a:lnTo>
                    <a:lnTo>
                      <a:pt x="230" y="1770"/>
                    </a:lnTo>
                    <a:lnTo>
                      <a:pt x="1" y="1903"/>
                    </a:lnTo>
                    <a:lnTo>
                      <a:pt x="0" y="1903"/>
                    </a:lnTo>
                  </a:path>
                </a:pathLst>
              </a:custGeom>
              <a:grpFill/>
              <a:ln w="19050">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111" name="Freeform 31">
                <a:extLst>
                  <a:ext uri="{FF2B5EF4-FFF2-40B4-BE49-F238E27FC236}">
                    <a16:creationId xmlns="" xmlns:a16="http://schemas.microsoft.com/office/drawing/2014/main" id="{CC14EDB0-BE4C-44B7-888B-67F892D6910B}"/>
                  </a:ext>
                </a:extLst>
              </p:cNvPr>
              <p:cNvSpPr>
                <a:spLocks/>
              </p:cNvSpPr>
              <p:nvPr/>
            </p:nvSpPr>
            <p:spPr bwMode="auto">
              <a:xfrm>
                <a:off x="902" y="3388"/>
                <a:ext cx="121" cy="71"/>
              </a:xfrm>
              <a:custGeom>
                <a:avLst/>
                <a:gdLst>
                  <a:gd name="T0" fmla="*/ 12 w 121"/>
                  <a:gd name="T1" fmla="*/ 112 h 142"/>
                  <a:gd name="T2" fmla="*/ 62 w 121"/>
                  <a:gd name="T3" fmla="*/ 142 h 142"/>
                  <a:gd name="T4" fmla="*/ 121 w 121"/>
                  <a:gd name="T5" fmla="*/ 104 h 142"/>
                  <a:gd name="T6" fmla="*/ 44 w 121"/>
                  <a:gd name="T7" fmla="*/ 0 h 142"/>
                  <a:gd name="T8" fmla="*/ 0 w 121"/>
                  <a:gd name="T9" fmla="*/ 12 h 142"/>
                  <a:gd name="T10" fmla="*/ 12 w 121"/>
                  <a:gd name="T11" fmla="*/ 112 h 142"/>
                </a:gdLst>
                <a:ahLst/>
                <a:cxnLst>
                  <a:cxn ang="0">
                    <a:pos x="T0" y="T1"/>
                  </a:cxn>
                  <a:cxn ang="0">
                    <a:pos x="T2" y="T3"/>
                  </a:cxn>
                  <a:cxn ang="0">
                    <a:pos x="T4" y="T5"/>
                  </a:cxn>
                  <a:cxn ang="0">
                    <a:pos x="T6" y="T7"/>
                  </a:cxn>
                  <a:cxn ang="0">
                    <a:pos x="T8" y="T9"/>
                  </a:cxn>
                  <a:cxn ang="0">
                    <a:pos x="T10" y="T11"/>
                  </a:cxn>
                </a:cxnLst>
                <a:rect l="0" t="0" r="r" b="b"/>
                <a:pathLst>
                  <a:path w="121" h="142">
                    <a:moveTo>
                      <a:pt x="12" y="112"/>
                    </a:moveTo>
                    <a:lnTo>
                      <a:pt x="62" y="142"/>
                    </a:lnTo>
                    <a:lnTo>
                      <a:pt x="121" y="104"/>
                    </a:lnTo>
                    <a:lnTo>
                      <a:pt x="44" y="0"/>
                    </a:lnTo>
                    <a:lnTo>
                      <a:pt x="0" y="12"/>
                    </a:lnTo>
                    <a:lnTo>
                      <a:pt x="12" y="112"/>
                    </a:lnTo>
                  </a:path>
                </a:pathLst>
              </a:custGeom>
              <a:grpFill/>
              <a:ln w="19050">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112" name="Freeform 30">
                <a:extLst>
                  <a:ext uri="{FF2B5EF4-FFF2-40B4-BE49-F238E27FC236}">
                    <a16:creationId xmlns="" xmlns:a16="http://schemas.microsoft.com/office/drawing/2014/main" id="{9D853191-D872-44C0-84EF-DE65E5B74230}"/>
                  </a:ext>
                </a:extLst>
              </p:cNvPr>
              <p:cNvSpPr>
                <a:spLocks/>
              </p:cNvSpPr>
              <p:nvPr/>
            </p:nvSpPr>
            <p:spPr bwMode="auto">
              <a:xfrm>
                <a:off x="1495" y="3745"/>
                <a:ext cx="93" cy="124"/>
              </a:xfrm>
              <a:custGeom>
                <a:avLst/>
                <a:gdLst>
                  <a:gd name="T0" fmla="*/ 43 w 93"/>
                  <a:gd name="T1" fmla="*/ 96 h 248"/>
                  <a:gd name="T2" fmla="*/ 28 w 93"/>
                  <a:gd name="T3" fmla="*/ 0 h 248"/>
                  <a:gd name="T4" fmla="*/ 0 w 93"/>
                  <a:gd name="T5" fmla="*/ 70 h 248"/>
                  <a:gd name="T6" fmla="*/ 93 w 93"/>
                  <a:gd name="T7" fmla="*/ 248 h 248"/>
                  <a:gd name="T8" fmla="*/ 90 w 93"/>
                  <a:gd name="T9" fmla="*/ 152 h 248"/>
                  <a:gd name="T10" fmla="*/ 43 w 93"/>
                  <a:gd name="T11" fmla="*/ 96 h 248"/>
                </a:gdLst>
                <a:ahLst/>
                <a:cxnLst>
                  <a:cxn ang="0">
                    <a:pos x="T0" y="T1"/>
                  </a:cxn>
                  <a:cxn ang="0">
                    <a:pos x="T2" y="T3"/>
                  </a:cxn>
                  <a:cxn ang="0">
                    <a:pos x="T4" y="T5"/>
                  </a:cxn>
                  <a:cxn ang="0">
                    <a:pos x="T6" y="T7"/>
                  </a:cxn>
                  <a:cxn ang="0">
                    <a:pos x="T8" y="T9"/>
                  </a:cxn>
                  <a:cxn ang="0">
                    <a:pos x="T10" y="T11"/>
                  </a:cxn>
                </a:cxnLst>
                <a:rect l="0" t="0" r="r" b="b"/>
                <a:pathLst>
                  <a:path w="93" h="248">
                    <a:moveTo>
                      <a:pt x="43" y="96"/>
                    </a:moveTo>
                    <a:lnTo>
                      <a:pt x="28" y="0"/>
                    </a:lnTo>
                    <a:lnTo>
                      <a:pt x="0" y="70"/>
                    </a:lnTo>
                    <a:lnTo>
                      <a:pt x="93" y="248"/>
                    </a:lnTo>
                    <a:lnTo>
                      <a:pt x="90" y="152"/>
                    </a:lnTo>
                    <a:lnTo>
                      <a:pt x="43" y="96"/>
                    </a:lnTo>
                  </a:path>
                </a:pathLst>
              </a:custGeom>
              <a:grpFill/>
              <a:ln w="19050">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113" name="Freeform 29">
                <a:extLst>
                  <a:ext uri="{FF2B5EF4-FFF2-40B4-BE49-F238E27FC236}">
                    <a16:creationId xmlns="" xmlns:a16="http://schemas.microsoft.com/office/drawing/2014/main" id="{6B510C6C-A417-4548-9DA0-FA9D2BD7C215}"/>
                  </a:ext>
                </a:extLst>
              </p:cNvPr>
              <p:cNvSpPr>
                <a:spLocks/>
              </p:cNvSpPr>
              <p:nvPr/>
            </p:nvSpPr>
            <p:spPr bwMode="auto">
              <a:xfrm>
                <a:off x="2039" y="2265"/>
                <a:ext cx="307" cy="163"/>
              </a:xfrm>
              <a:custGeom>
                <a:avLst/>
                <a:gdLst>
                  <a:gd name="T0" fmla="*/ 307 w 307"/>
                  <a:gd name="T1" fmla="*/ 251 h 325"/>
                  <a:gd name="T2" fmla="*/ 307 w 307"/>
                  <a:gd name="T3" fmla="*/ 249 h 325"/>
                  <a:gd name="T4" fmla="*/ 223 w 307"/>
                  <a:gd name="T5" fmla="*/ 180 h 325"/>
                  <a:gd name="T6" fmla="*/ 114 w 307"/>
                  <a:gd name="T7" fmla="*/ 325 h 325"/>
                  <a:gd name="T8" fmla="*/ 73 w 307"/>
                  <a:gd name="T9" fmla="*/ 297 h 325"/>
                  <a:gd name="T10" fmla="*/ 0 w 307"/>
                  <a:gd name="T11" fmla="*/ 0 h 325"/>
                </a:gdLst>
                <a:ahLst/>
                <a:cxnLst>
                  <a:cxn ang="0">
                    <a:pos x="T0" y="T1"/>
                  </a:cxn>
                  <a:cxn ang="0">
                    <a:pos x="T2" y="T3"/>
                  </a:cxn>
                  <a:cxn ang="0">
                    <a:pos x="T4" y="T5"/>
                  </a:cxn>
                  <a:cxn ang="0">
                    <a:pos x="T6" y="T7"/>
                  </a:cxn>
                  <a:cxn ang="0">
                    <a:pos x="T8" y="T9"/>
                  </a:cxn>
                  <a:cxn ang="0">
                    <a:pos x="T10" y="T11"/>
                  </a:cxn>
                </a:cxnLst>
                <a:rect l="0" t="0" r="r" b="b"/>
                <a:pathLst>
                  <a:path w="307" h="325">
                    <a:moveTo>
                      <a:pt x="307" y="251"/>
                    </a:moveTo>
                    <a:lnTo>
                      <a:pt x="307" y="249"/>
                    </a:lnTo>
                    <a:lnTo>
                      <a:pt x="223" y="180"/>
                    </a:lnTo>
                    <a:lnTo>
                      <a:pt x="114" y="325"/>
                    </a:lnTo>
                    <a:lnTo>
                      <a:pt x="73" y="297"/>
                    </a:lnTo>
                    <a:lnTo>
                      <a:pt x="0" y="0"/>
                    </a:lnTo>
                  </a:path>
                </a:pathLst>
              </a:custGeom>
              <a:grpFill/>
              <a:ln w="19050">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114" name="Freeform 28">
                <a:extLst>
                  <a:ext uri="{FF2B5EF4-FFF2-40B4-BE49-F238E27FC236}">
                    <a16:creationId xmlns="" xmlns:a16="http://schemas.microsoft.com/office/drawing/2014/main" id="{A8E8804C-682C-45F0-A646-84D776B8EA45}"/>
                  </a:ext>
                </a:extLst>
              </p:cNvPr>
              <p:cNvSpPr>
                <a:spLocks/>
              </p:cNvSpPr>
              <p:nvPr/>
            </p:nvSpPr>
            <p:spPr bwMode="auto">
              <a:xfrm>
                <a:off x="2221" y="3682"/>
                <a:ext cx="794" cy="793"/>
              </a:xfrm>
              <a:custGeom>
                <a:avLst/>
                <a:gdLst>
                  <a:gd name="T0" fmla="*/ 794 w 794"/>
                  <a:gd name="T1" fmla="*/ 0 h 1585"/>
                  <a:gd name="T2" fmla="*/ 690 w 794"/>
                  <a:gd name="T3" fmla="*/ 182 h 1585"/>
                  <a:gd name="T4" fmla="*/ 656 w 794"/>
                  <a:gd name="T5" fmla="*/ 110 h 1585"/>
                  <a:gd name="T6" fmla="*/ 507 w 794"/>
                  <a:gd name="T7" fmla="*/ 118 h 1585"/>
                  <a:gd name="T8" fmla="*/ 422 w 794"/>
                  <a:gd name="T9" fmla="*/ 142 h 1585"/>
                  <a:gd name="T10" fmla="*/ 366 w 794"/>
                  <a:gd name="T11" fmla="*/ 286 h 1585"/>
                  <a:gd name="T12" fmla="*/ 178 w 794"/>
                  <a:gd name="T13" fmla="*/ 314 h 1585"/>
                  <a:gd name="T14" fmla="*/ 213 w 794"/>
                  <a:gd name="T15" fmla="*/ 488 h 1585"/>
                  <a:gd name="T16" fmla="*/ 277 w 794"/>
                  <a:gd name="T17" fmla="*/ 612 h 1585"/>
                  <a:gd name="T18" fmla="*/ 350 w 794"/>
                  <a:gd name="T19" fmla="*/ 1162 h 1585"/>
                  <a:gd name="T20" fmla="*/ 346 w 794"/>
                  <a:gd name="T21" fmla="*/ 1387 h 1585"/>
                  <a:gd name="T22" fmla="*/ 384 w 794"/>
                  <a:gd name="T23" fmla="*/ 1445 h 1585"/>
                  <a:gd name="T24" fmla="*/ 245 w 794"/>
                  <a:gd name="T25" fmla="*/ 1585 h 1585"/>
                  <a:gd name="T26" fmla="*/ 209 w 794"/>
                  <a:gd name="T27" fmla="*/ 1529 h 1585"/>
                  <a:gd name="T28" fmla="*/ 109 w 794"/>
                  <a:gd name="T29" fmla="*/ 1537 h 1585"/>
                  <a:gd name="T30" fmla="*/ 131 w 794"/>
                  <a:gd name="T31" fmla="*/ 1451 h 1585"/>
                  <a:gd name="T32" fmla="*/ 2 w 794"/>
                  <a:gd name="T33" fmla="*/ 1549 h 1585"/>
                  <a:gd name="T34" fmla="*/ 0 w 794"/>
                  <a:gd name="T35" fmla="*/ 1551 h 1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4" h="1585">
                    <a:moveTo>
                      <a:pt x="794" y="0"/>
                    </a:moveTo>
                    <a:lnTo>
                      <a:pt x="690" y="182"/>
                    </a:lnTo>
                    <a:lnTo>
                      <a:pt x="656" y="110"/>
                    </a:lnTo>
                    <a:lnTo>
                      <a:pt x="507" y="118"/>
                    </a:lnTo>
                    <a:lnTo>
                      <a:pt x="422" y="142"/>
                    </a:lnTo>
                    <a:lnTo>
                      <a:pt x="366" y="286"/>
                    </a:lnTo>
                    <a:lnTo>
                      <a:pt x="178" y="314"/>
                    </a:lnTo>
                    <a:lnTo>
                      <a:pt x="213" y="488"/>
                    </a:lnTo>
                    <a:lnTo>
                      <a:pt x="277" y="612"/>
                    </a:lnTo>
                    <a:lnTo>
                      <a:pt x="350" y="1162"/>
                    </a:lnTo>
                    <a:lnTo>
                      <a:pt x="346" y="1387"/>
                    </a:lnTo>
                    <a:lnTo>
                      <a:pt x="384" y="1445"/>
                    </a:lnTo>
                    <a:lnTo>
                      <a:pt x="245" y="1585"/>
                    </a:lnTo>
                    <a:lnTo>
                      <a:pt x="209" y="1529"/>
                    </a:lnTo>
                    <a:lnTo>
                      <a:pt x="109" y="1537"/>
                    </a:lnTo>
                    <a:lnTo>
                      <a:pt x="131" y="1451"/>
                    </a:lnTo>
                    <a:lnTo>
                      <a:pt x="2" y="1549"/>
                    </a:lnTo>
                    <a:lnTo>
                      <a:pt x="0" y="1551"/>
                    </a:lnTo>
                  </a:path>
                </a:pathLst>
              </a:custGeom>
              <a:grpFill/>
              <a:ln w="19050">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115" name="Freeform 27">
                <a:extLst>
                  <a:ext uri="{FF2B5EF4-FFF2-40B4-BE49-F238E27FC236}">
                    <a16:creationId xmlns="" xmlns:a16="http://schemas.microsoft.com/office/drawing/2014/main" id="{BB713744-3A04-4897-882F-34F6409F9ED1}"/>
                  </a:ext>
                </a:extLst>
              </p:cNvPr>
              <p:cNvSpPr>
                <a:spLocks/>
              </p:cNvSpPr>
              <p:nvPr/>
            </p:nvSpPr>
            <p:spPr bwMode="auto">
              <a:xfrm>
                <a:off x="2000" y="4526"/>
                <a:ext cx="114" cy="72"/>
              </a:xfrm>
              <a:custGeom>
                <a:avLst/>
                <a:gdLst>
                  <a:gd name="T0" fmla="*/ 0 w 114"/>
                  <a:gd name="T1" fmla="*/ 20 h 144"/>
                  <a:gd name="T2" fmla="*/ 69 w 114"/>
                  <a:gd name="T3" fmla="*/ 144 h 144"/>
                  <a:gd name="T4" fmla="*/ 114 w 114"/>
                  <a:gd name="T5" fmla="*/ 106 h 144"/>
                  <a:gd name="T6" fmla="*/ 31 w 114"/>
                  <a:gd name="T7" fmla="*/ 0 h 144"/>
                  <a:gd name="T8" fmla="*/ 0 w 114"/>
                  <a:gd name="T9" fmla="*/ 20 h 144"/>
                </a:gdLst>
                <a:ahLst/>
                <a:cxnLst>
                  <a:cxn ang="0">
                    <a:pos x="T0" y="T1"/>
                  </a:cxn>
                  <a:cxn ang="0">
                    <a:pos x="T2" y="T3"/>
                  </a:cxn>
                  <a:cxn ang="0">
                    <a:pos x="T4" y="T5"/>
                  </a:cxn>
                  <a:cxn ang="0">
                    <a:pos x="T6" y="T7"/>
                  </a:cxn>
                  <a:cxn ang="0">
                    <a:pos x="T8" y="T9"/>
                  </a:cxn>
                </a:cxnLst>
                <a:rect l="0" t="0" r="r" b="b"/>
                <a:pathLst>
                  <a:path w="114" h="144">
                    <a:moveTo>
                      <a:pt x="0" y="20"/>
                    </a:moveTo>
                    <a:lnTo>
                      <a:pt x="69" y="144"/>
                    </a:lnTo>
                    <a:lnTo>
                      <a:pt x="114" y="106"/>
                    </a:lnTo>
                    <a:lnTo>
                      <a:pt x="31" y="0"/>
                    </a:lnTo>
                    <a:lnTo>
                      <a:pt x="0" y="20"/>
                    </a:lnTo>
                  </a:path>
                </a:pathLst>
              </a:custGeom>
              <a:grpFill/>
              <a:ln w="19050">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116" name="Freeform 26">
                <a:extLst>
                  <a:ext uri="{FF2B5EF4-FFF2-40B4-BE49-F238E27FC236}">
                    <a16:creationId xmlns="" xmlns:a16="http://schemas.microsoft.com/office/drawing/2014/main" id="{FF042B10-899A-4F83-8863-24C4095BBF7C}"/>
                  </a:ext>
                </a:extLst>
              </p:cNvPr>
              <p:cNvSpPr>
                <a:spLocks/>
              </p:cNvSpPr>
              <p:nvPr/>
            </p:nvSpPr>
            <p:spPr bwMode="auto">
              <a:xfrm>
                <a:off x="1962" y="4502"/>
                <a:ext cx="38" cy="41"/>
              </a:xfrm>
              <a:custGeom>
                <a:avLst/>
                <a:gdLst>
                  <a:gd name="T0" fmla="*/ 16 w 38"/>
                  <a:gd name="T1" fmla="*/ 82 h 82"/>
                  <a:gd name="T2" fmla="*/ 38 w 38"/>
                  <a:gd name="T3" fmla="*/ 70 h 82"/>
                  <a:gd name="T4" fmla="*/ 0 w 38"/>
                  <a:gd name="T5" fmla="*/ 0 h 82"/>
                  <a:gd name="T6" fmla="*/ 16 w 38"/>
                  <a:gd name="T7" fmla="*/ 82 h 82"/>
                </a:gdLst>
                <a:ahLst/>
                <a:cxnLst>
                  <a:cxn ang="0">
                    <a:pos x="T0" y="T1"/>
                  </a:cxn>
                  <a:cxn ang="0">
                    <a:pos x="T2" y="T3"/>
                  </a:cxn>
                  <a:cxn ang="0">
                    <a:pos x="T4" y="T5"/>
                  </a:cxn>
                  <a:cxn ang="0">
                    <a:pos x="T6" y="T7"/>
                  </a:cxn>
                </a:cxnLst>
                <a:rect l="0" t="0" r="r" b="b"/>
                <a:pathLst>
                  <a:path w="38" h="82">
                    <a:moveTo>
                      <a:pt x="16" y="82"/>
                    </a:moveTo>
                    <a:lnTo>
                      <a:pt x="38" y="70"/>
                    </a:lnTo>
                    <a:lnTo>
                      <a:pt x="0" y="0"/>
                    </a:lnTo>
                    <a:lnTo>
                      <a:pt x="16" y="82"/>
                    </a:lnTo>
                  </a:path>
                </a:pathLst>
              </a:custGeom>
              <a:grpFill/>
              <a:ln w="19050">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117" name="Freeform 25">
                <a:extLst>
                  <a:ext uri="{FF2B5EF4-FFF2-40B4-BE49-F238E27FC236}">
                    <a16:creationId xmlns="" xmlns:a16="http://schemas.microsoft.com/office/drawing/2014/main" id="{4E944F5E-B8FE-453C-942E-20129D039588}"/>
                  </a:ext>
                </a:extLst>
              </p:cNvPr>
              <p:cNvSpPr>
                <a:spLocks/>
              </p:cNvSpPr>
              <p:nvPr/>
            </p:nvSpPr>
            <p:spPr bwMode="auto">
              <a:xfrm>
                <a:off x="2034" y="4720"/>
                <a:ext cx="121" cy="213"/>
              </a:xfrm>
              <a:custGeom>
                <a:avLst/>
                <a:gdLst>
                  <a:gd name="T0" fmla="*/ 106 w 121"/>
                  <a:gd name="T1" fmla="*/ 106 h 428"/>
                  <a:gd name="T2" fmla="*/ 27 w 121"/>
                  <a:gd name="T3" fmla="*/ 0 h 428"/>
                  <a:gd name="T4" fmla="*/ 0 w 121"/>
                  <a:gd name="T5" fmla="*/ 86 h 428"/>
                  <a:gd name="T6" fmla="*/ 100 w 121"/>
                  <a:gd name="T7" fmla="*/ 428 h 428"/>
                  <a:gd name="T8" fmla="*/ 121 w 121"/>
                  <a:gd name="T9" fmla="*/ 332 h 428"/>
                  <a:gd name="T10" fmla="*/ 106 w 121"/>
                  <a:gd name="T11" fmla="*/ 106 h 428"/>
                </a:gdLst>
                <a:ahLst/>
                <a:cxnLst>
                  <a:cxn ang="0">
                    <a:pos x="T0" y="T1"/>
                  </a:cxn>
                  <a:cxn ang="0">
                    <a:pos x="T2" y="T3"/>
                  </a:cxn>
                  <a:cxn ang="0">
                    <a:pos x="T4" y="T5"/>
                  </a:cxn>
                  <a:cxn ang="0">
                    <a:pos x="T6" y="T7"/>
                  </a:cxn>
                  <a:cxn ang="0">
                    <a:pos x="T8" y="T9"/>
                  </a:cxn>
                  <a:cxn ang="0">
                    <a:pos x="T10" y="T11"/>
                  </a:cxn>
                </a:cxnLst>
                <a:rect l="0" t="0" r="r" b="b"/>
                <a:pathLst>
                  <a:path w="121" h="428">
                    <a:moveTo>
                      <a:pt x="106" y="106"/>
                    </a:moveTo>
                    <a:lnTo>
                      <a:pt x="27" y="0"/>
                    </a:lnTo>
                    <a:lnTo>
                      <a:pt x="0" y="86"/>
                    </a:lnTo>
                    <a:lnTo>
                      <a:pt x="100" y="428"/>
                    </a:lnTo>
                    <a:lnTo>
                      <a:pt x="121" y="332"/>
                    </a:lnTo>
                    <a:lnTo>
                      <a:pt x="106" y="106"/>
                    </a:lnTo>
                  </a:path>
                </a:pathLst>
              </a:custGeom>
              <a:grpFill/>
              <a:ln w="19050">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118" name="Freeform 24">
                <a:extLst>
                  <a:ext uri="{FF2B5EF4-FFF2-40B4-BE49-F238E27FC236}">
                    <a16:creationId xmlns="" xmlns:a16="http://schemas.microsoft.com/office/drawing/2014/main" id="{CCC36F9C-50D8-496B-B85A-C9E1EBB8BC6D}"/>
                  </a:ext>
                </a:extLst>
              </p:cNvPr>
              <p:cNvSpPr>
                <a:spLocks/>
              </p:cNvSpPr>
              <p:nvPr/>
            </p:nvSpPr>
            <p:spPr bwMode="auto">
              <a:xfrm>
                <a:off x="2643" y="5710"/>
                <a:ext cx="1656" cy="2030"/>
              </a:xfrm>
              <a:custGeom>
                <a:avLst/>
                <a:gdLst>
                  <a:gd name="T0" fmla="*/ 1656 w 1656"/>
                  <a:gd name="T1" fmla="*/ 110 h 4060"/>
                  <a:gd name="T2" fmla="*/ 1551 w 1656"/>
                  <a:gd name="T3" fmla="*/ 104 h 4060"/>
                  <a:gd name="T4" fmla="*/ 1472 w 1656"/>
                  <a:gd name="T5" fmla="*/ 186 h 4060"/>
                  <a:gd name="T6" fmla="*/ 1368 w 1656"/>
                  <a:gd name="T7" fmla="*/ 0 h 4060"/>
                  <a:gd name="T8" fmla="*/ 1244 w 1656"/>
                  <a:gd name="T9" fmla="*/ 22 h 4060"/>
                  <a:gd name="T10" fmla="*/ 1234 w 1656"/>
                  <a:gd name="T11" fmla="*/ 176 h 4060"/>
                  <a:gd name="T12" fmla="*/ 1212 w 1656"/>
                  <a:gd name="T13" fmla="*/ 340 h 4060"/>
                  <a:gd name="T14" fmla="*/ 1143 w 1656"/>
                  <a:gd name="T15" fmla="*/ 438 h 4060"/>
                  <a:gd name="T16" fmla="*/ 1152 w 1656"/>
                  <a:gd name="T17" fmla="*/ 546 h 4060"/>
                  <a:gd name="T18" fmla="*/ 1061 w 1656"/>
                  <a:gd name="T19" fmla="*/ 654 h 4060"/>
                  <a:gd name="T20" fmla="*/ 988 w 1656"/>
                  <a:gd name="T21" fmla="*/ 850 h 4060"/>
                  <a:gd name="T22" fmla="*/ 937 w 1656"/>
                  <a:gd name="T23" fmla="*/ 945 h 4060"/>
                  <a:gd name="T24" fmla="*/ 978 w 1656"/>
                  <a:gd name="T25" fmla="*/ 1223 h 4060"/>
                  <a:gd name="T26" fmla="*/ 863 w 1656"/>
                  <a:gd name="T27" fmla="*/ 1285 h 4060"/>
                  <a:gd name="T28" fmla="*/ 862 w 1656"/>
                  <a:gd name="T29" fmla="*/ 1373 h 4060"/>
                  <a:gd name="T30" fmla="*/ 900 w 1656"/>
                  <a:gd name="T31" fmla="*/ 1415 h 4060"/>
                  <a:gd name="T32" fmla="*/ 832 w 1656"/>
                  <a:gd name="T33" fmla="*/ 1583 h 4060"/>
                  <a:gd name="T34" fmla="*/ 852 w 1656"/>
                  <a:gd name="T35" fmla="*/ 1669 h 4060"/>
                  <a:gd name="T36" fmla="*/ 809 w 1656"/>
                  <a:gd name="T37" fmla="*/ 1661 h 4060"/>
                  <a:gd name="T38" fmla="*/ 754 w 1656"/>
                  <a:gd name="T39" fmla="*/ 1805 h 4060"/>
                  <a:gd name="T40" fmla="*/ 713 w 1656"/>
                  <a:gd name="T41" fmla="*/ 1847 h 4060"/>
                  <a:gd name="T42" fmla="*/ 582 w 1656"/>
                  <a:gd name="T43" fmla="*/ 1815 h 4060"/>
                  <a:gd name="T44" fmla="*/ 505 w 1656"/>
                  <a:gd name="T45" fmla="*/ 1903 h 4060"/>
                  <a:gd name="T46" fmla="*/ 377 w 1656"/>
                  <a:gd name="T47" fmla="*/ 1883 h 4060"/>
                  <a:gd name="T48" fmla="*/ 357 w 1656"/>
                  <a:gd name="T49" fmla="*/ 1957 h 4060"/>
                  <a:gd name="T50" fmla="*/ 299 w 1656"/>
                  <a:gd name="T51" fmla="*/ 1937 h 4060"/>
                  <a:gd name="T52" fmla="*/ 294 w 1656"/>
                  <a:gd name="T53" fmla="*/ 2029 h 4060"/>
                  <a:gd name="T54" fmla="*/ 256 w 1656"/>
                  <a:gd name="T55" fmla="*/ 2069 h 4060"/>
                  <a:gd name="T56" fmla="*/ 246 w 1656"/>
                  <a:gd name="T57" fmla="*/ 1977 h 4060"/>
                  <a:gd name="T58" fmla="*/ 102 w 1656"/>
                  <a:gd name="T59" fmla="*/ 2061 h 4060"/>
                  <a:gd name="T60" fmla="*/ 110 w 1656"/>
                  <a:gd name="T61" fmla="*/ 2255 h 4060"/>
                  <a:gd name="T62" fmla="*/ 46 w 1656"/>
                  <a:gd name="T63" fmla="*/ 2595 h 4060"/>
                  <a:gd name="T64" fmla="*/ 70 w 1656"/>
                  <a:gd name="T65" fmla="*/ 2677 h 4060"/>
                  <a:gd name="T66" fmla="*/ 170 w 1656"/>
                  <a:gd name="T67" fmla="*/ 2687 h 4060"/>
                  <a:gd name="T68" fmla="*/ 209 w 1656"/>
                  <a:gd name="T69" fmla="*/ 2866 h 4060"/>
                  <a:gd name="T70" fmla="*/ 186 w 1656"/>
                  <a:gd name="T71" fmla="*/ 2948 h 4060"/>
                  <a:gd name="T72" fmla="*/ 231 w 1656"/>
                  <a:gd name="T73" fmla="*/ 2950 h 4060"/>
                  <a:gd name="T74" fmla="*/ 238 w 1656"/>
                  <a:gd name="T75" fmla="*/ 3172 h 4060"/>
                  <a:gd name="T76" fmla="*/ 197 w 1656"/>
                  <a:gd name="T77" fmla="*/ 3216 h 4060"/>
                  <a:gd name="T78" fmla="*/ 209 w 1656"/>
                  <a:gd name="T79" fmla="*/ 3310 h 4060"/>
                  <a:gd name="T80" fmla="*/ 86 w 1656"/>
                  <a:gd name="T81" fmla="*/ 3592 h 4060"/>
                  <a:gd name="T82" fmla="*/ 92 w 1656"/>
                  <a:gd name="T83" fmla="*/ 3684 h 4060"/>
                  <a:gd name="T84" fmla="*/ 41 w 1656"/>
                  <a:gd name="T85" fmla="*/ 3706 h 4060"/>
                  <a:gd name="T86" fmla="*/ 17 w 1656"/>
                  <a:gd name="T87" fmla="*/ 3790 h 4060"/>
                  <a:gd name="T88" fmla="*/ 0 w 1656"/>
                  <a:gd name="T89" fmla="*/ 4058 h 4060"/>
                  <a:gd name="T90" fmla="*/ 0 w 1656"/>
                  <a:gd name="T91" fmla="*/ 4060 h 4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56" h="4060">
                    <a:moveTo>
                      <a:pt x="1656" y="110"/>
                    </a:moveTo>
                    <a:lnTo>
                      <a:pt x="1551" y="104"/>
                    </a:lnTo>
                    <a:lnTo>
                      <a:pt x="1472" y="186"/>
                    </a:lnTo>
                    <a:lnTo>
                      <a:pt x="1368" y="0"/>
                    </a:lnTo>
                    <a:lnTo>
                      <a:pt x="1244" y="22"/>
                    </a:lnTo>
                    <a:lnTo>
                      <a:pt x="1234" y="176"/>
                    </a:lnTo>
                    <a:lnTo>
                      <a:pt x="1212" y="340"/>
                    </a:lnTo>
                    <a:lnTo>
                      <a:pt x="1143" y="438"/>
                    </a:lnTo>
                    <a:lnTo>
                      <a:pt x="1152" y="546"/>
                    </a:lnTo>
                    <a:lnTo>
                      <a:pt x="1061" y="654"/>
                    </a:lnTo>
                    <a:lnTo>
                      <a:pt x="988" y="850"/>
                    </a:lnTo>
                    <a:lnTo>
                      <a:pt x="937" y="945"/>
                    </a:lnTo>
                    <a:lnTo>
                      <a:pt x="978" y="1223"/>
                    </a:lnTo>
                    <a:lnTo>
                      <a:pt x="863" y="1285"/>
                    </a:lnTo>
                    <a:lnTo>
                      <a:pt x="862" y="1373"/>
                    </a:lnTo>
                    <a:lnTo>
                      <a:pt x="900" y="1415"/>
                    </a:lnTo>
                    <a:lnTo>
                      <a:pt x="832" y="1583"/>
                    </a:lnTo>
                    <a:lnTo>
                      <a:pt x="852" y="1669"/>
                    </a:lnTo>
                    <a:lnTo>
                      <a:pt x="809" y="1661"/>
                    </a:lnTo>
                    <a:lnTo>
                      <a:pt x="754" y="1805"/>
                    </a:lnTo>
                    <a:lnTo>
                      <a:pt x="713" y="1847"/>
                    </a:lnTo>
                    <a:lnTo>
                      <a:pt x="582" y="1815"/>
                    </a:lnTo>
                    <a:lnTo>
                      <a:pt x="505" y="1903"/>
                    </a:lnTo>
                    <a:lnTo>
                      <a:pt x="377" y="1883"/>
                    </a:lnTo>
                    <a:lnTo>
                      <a:pt x="357" y="1957"/>
                    </a:lnTo>
                    <a:lnTo>
                      <a:pt x="299" y="1937"/>
                    </a:lnTo>
                    <a:lnTo>
                      <a:pt x="294" y="2029"/>
                    </a:lnTo>
                    <a:lnTo>
                      <a:pt x="256" y="2069"/>
                    </a:lnTo>
                    <a:lnTo>
                      <a:pt x="246" y="1977"/>
                    </a:lnTo>
                    <a:lnTo>
                      <a:pt x="102" y="2061"/>
                    </a:lnTo>
                    <a:lnTo>
                      <a:pt x="110" y="2255"/>
                    </a:lnTo>
                    <a:lnTo>
                      <a:pt x="46" y="2595"/>
                    </a:lnTo>
                    <a:lnTo>
                      <a:pt x="70" y="2677"/>
                    </a:lnTo>
                    <a:lnTo>
                      <a:pt x="170" y="2687"/>
                    </a:lnTo>
                    <a:lnTo>
                      <a:pt x="209" y="2866"/>
                    </a:lnTo>
                    <a:lnTo>
                      <a:pt x="186" y="2948"/>
                    </a:lnTo>
                    <a:lnTo>
                      <a:pt x="231" y="2950"/>
                    </a:lnTo>
                    <a:lnTo>
                      <a:pt x="238" y="3172"/>
                    </a:lnTo>
                    <a:lnTo>
                      <a:pt x="197" y="3216"/>
                    </a:lnTo>
                    <a:lnTo>
                      <a:pt x="209" y="3310"/>
                    </a:lnTo>
                    <a:lnTo>
                      <a:pt x="86" y="3592"/>
                    </a:lnTo>
                    <a:lnTo>
                      <a:pt x="92" y="3684"/>
                    </a:lnTo>
                    <a:lnTo>
                      <a:pt x="41" y="3706"/>
                    </a:lnTo>
                    <a:lnTo>
                      <a:pt x="17" y="3790"/>
                    </a:lnTo>
                    <a:lnTo>
                      <a:pt x="0" y="4058"/>
                    </a:lnTo>
                    <a:lnTo>
                      <a:pt x="0" y="4060"/>
                    </a:lnTo>
                  </a:path>
                </a:pathLst>
              </a:custGeom>
              <a:grpFill/>
              <a:ln w="19050">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119" name="Freeform 23">
                <a:extLst>
                  <a:ext uri="{FF2B5EF4-FFF2-40B4-BE49-F238E27FC236}">
                    <a16:creationId xmlns="" xmlns:a16="http://schemas.microsoft.com/office/drawing/2014/main" id="{723155D2-87B8-4552-96DB-603993A01C5A}"/>
                  </a:ext>
                </a:extLst>
              </p:cNvPr>
              <p:cNvSpPr>
                <a:spLocks/>
              </p:cNvSpPr>
              <p:nvPr/>
            </p:nvSpPr>
            <p:spPr bwMode="auto">
              <a:xfrm>
                <a:off x="2774" y="7318"/>
                <a:ext cx="35" cy="42"/>
              </a:xfrm>
              <a:custGeom>
                <a:avLst/>
                <a:gdLst>
                  <a:gd name="T0" fmla="*/ 0 w 35"/>
                  <a:gd name="T1" fmla="*/ 32 h 84"/>
                  <a:gd name="T2" fmla="*/ 34 w 35"/>
                  <a:gd name="T3" fmla="*/ 0 h 84"/>
                  <a:gd name="T4" fmla="*/ 35 w 35"/>
                  <a:gd name="T5" fmla="*/ 84 h 84"/>
                  <a:gd name="T6" fmla="*/ 0 w 35"/>
                  <a:gd name="T7" fmla="*/ 32 h 84"/>
                </a:gdLst>
                <a:ahLst/>
                <a:cxnLst>
                  <a:cxn ang="0">
                    <a:pos x="T0" y="T1"/>
                  </a:cxn>
                  <a:cxn ang="0">
                    <a:pos x="T2" y="T3"/>
                  </a:cxn>
                  <a:cxn ang="0">
                    <a:pos x="T4" y="T5"/>
                  </a:cxn>
                  <a:cxn ang="0">
                    <a:pos x="T6" y="T7"/>
                  </a:cxn>
                </a:cxnLst>
                <a:rect l="0" t="0" r="r" b="b"/>
                <a:pathLst>
                  <a:path w="35" h="84">
                    <a:moveTo>
                      <a:pt x="0" y="32"/>
                    </a:moveTo>
                    <a:lnTo>
                      <a:pt x="34" y="0"/>
                    </a:lnTo>
                    <a:lnTo>
                      <a:pt x="35" y="84"/>
                    </a:lnTo>
                    <a:lnTo>
                      <a:pt x="0" y="32"/>
                    </a:lnTo>
                  </a:path>
                </a:pathLst>
              </a:custGeom>
              <a:grpFill/>
              <a:ln w="19050">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120" name="Freeform 22">
                <a:extLst>
                  <a:ext uri="{FF2B5EF4-FFF2-40B4-BE49-F238E27FC236}">
                    <a16:creationId xmlns="" xmlns:a16="http://schemas.microsoft.com/office/drawing/2014/main" id="{81AFBFD2-F0AE-43B2-B5C7-6E66F7E2E2E7}"/>
                  </a:ext>
                </a:extLst>
              </p:cNvPr>
              <p:cNvSpPr>
                <a:spLocks/>
              </p:cNvSpPr>
              <p:nvPr/>
            </p:nvSpPr>
            <p:spPr bwMode="auto">
              <a:xfrm>
                <a:off x="4299" y="5765"/>
                <a:ext cx="1749" cy="643"/>
              </a:xfrm>
              <a:custGeom>
                <a:avLst/>
                <a:gdLst>
                  <a:gd name="T0" fmla="*/ 0 w 1749"/>
                  <a:gd name="T1" fmla="*/ 0 h 1285"/>
                  <a:gd name="T2" fmla="*/ 13 w 1749"/>
                  <a:gd name="T3" fmla="*/ 166 h 1285"/>
                  <a:gd name="T4" fmla="*/ 72 w 1749"/>
                  <a:gd name="T5" fmla="*/ 350 h 1285"/>
                  <a:gd name="T6" fmla="*/ 46 w 1749"/>
                  <a:gd name="T7" fmla="*/ 526 h 1285"/>
                  <a:gd name="T8" fmla="*/ 95 w 1749"/>
                  <a:gd name="T9" fmla="*/ 682 h 1285"/>
                  <a:gd name="T10" fmla="*/ 174 w 1749"/>
                  <a:gd name="T11" fmla="*/ 580 h 1285"/>
                  <a:gd name="T12" fmla="*/ 271 w 1749"/>
                  <a:gd name="T13" fmla="*/ 630 h 1285"/>
                  <a:gd name="T14" fmla="*/ 330 w 1749"/>
                  <a:gd name="T15" fmla="*/ 478 h 1285"/>
                  <a:gd name="T16" fmla="*/ 377 w 1749"/>
                  <a:gd name="T17" fmla="*/ 202 h 1285"/>
                  <a:gd name="T18" fmla="*/ 449 w 1749"/>
                  <a:gd name="T19" fmla="*/ 70 h 1285"/>
                  <a:gd name="T20" fmla="*/ 527 w 1749"/>
                  <a:gd name="T21" fmla="*/ 196 h 1285"/>
                  <a:gd name="T22" fmla="*/ 547 w 1749"/>
                  <a:gd name="T23" fmla="*/ 324 h 1285"/>
                  <a:gd name="T24" fmla="*/ 585 w 1749"/>
                  <a:gd name="T25" fmla="*/ 372 h 1285"/>
                  <a:gd name="T26" fmla="*/ 576 w 1749"/>
                  <a:gd name="T27" fmla="*/ 464 h 1285"/>
                  <a:gd name="T28" fmla="*/ 617 w 1749"/>
                  <a:gd name="T29" fmla="*/ 622 h 1285"/>
                  <a:gd name="T30" fmla="*/ 618 w 1749"/>
                  <a:gd name="T31" fmla="*/ 622 h 1285"/>
                  <a:gd name="T32" fmla="*/ 723 w 1749"/>
                  <a:gd name="T33" fmla="*/ 134 h 1285"/>
                  <a:gd name="T34" fmla="*/ 749 w 1749"/>
                  <a:gd name="T35" fmla="*/ 204 h 1285"/>
                  <a:gd name="T36" fmla="*/ 868 w 1749"/>
                  <a:gd name="T37" fmla="*/ 2 h 1285"/>
                  <a:gd name="T38" fmla="*/ 903 w 1749"/>
                  <a:gd name="T39" fmla="*/ 50 h 1285"/>
                  <a:gd name="T40" fmla="*/ 926 w 1749"/>
                  <a:gd name="T41" fmla="*/ 224 h 1285"/>
                  <a:gd name="T42" fmla="*/ 1023 w 1749"/>
                  <a:gd name="T43" fmla="*/ 264 h 1285"/>
                  <a:gd name="T44" fmla="*/ 1026 w 1749"/>
                  <a:gd name="T45" fmla="*/ 176 h 1285"/>
                  <a:gd name="T46" fmla="*/ 1070 w 1749"/>
                  <a:gd name="T47" fmla="*/ 184 h 1285"/>
                  <a:gd name="T48" fmla="*/ 1208 w 1749"/>
                  <a:gd name="T49" fmla="*/ 420 h 1285"/>
                  <a:gd name="T50" fmla="*/ 1239 w 1749"/>
                  <a:gd name="T51" fmla="*/ 696 h 1285"/>
                  <a:gd name="T52" fmla="*/ 1346 w 1749"/>
                  <a:gd name="T53" fmla="*/ 1133 h 1285"/>
                  <a:gd name="T54" fmla="*/ 1466 w 1749"/>
                  <a:gd name="T55" fmla="*/ 1285 h 1285"/>
                  <a:gd name="T56" fmla="*/ 1573 w 1749"/>
                  <a:gd name="T57" fmla="*/ 1149 h 1285"/>
                  <a:gd name="T58" fmla="*/ 1575 w 1749"/>
                  <a:gd name="T59" fmla="*/ 1247 h 1285"/>
                  <a:gd name="T60" fmla="*/ 1614 w 1749"/>
                  <a:gd name="T61" fmla="*/ 1177 h 1285"/>
                  <a:gd name="T62" fmla="*/ 1656 w 1749"/>
                  <a:gd name="T63" fmla="*/ 1179 h 1285"/>
                  <a:gd name="T64" fmla="*/ 1749 w 1749"/>
                  <a:gd name="T65" fmla="*/ 1283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49" h="1285">
                    <a:moveTo>
                      <a:pt x="0" y="0"/>
                    </a:moveTo>
                    <a:lnTo>
                      <a:pt x="13" y="166"/>
                    </a:lnTo>
                    <a:lnTo>
                      <a:pt x="72" y="350"/>
                    </a:lnTo>
                    <a:lnTo>
                      <a:pt x="46" y="526"/>
                    </a:lnTo>
                    <a:lnTo>
                      <a:pt x="95" y="682"/>
                    </a:lnTo>
                    <a:lnTo>
                      <a:pt x="174" y="580"/>
                    </a:lnTo>
                    <a:lnTo>
                      <a:pt x="271" y="630"/>
                    </a:lnTo>
                    <a:lnTo>
                      <a:pt x="330" y="478"/>
                    </a:lnTo>
                    <a:lnTo>
                      <a:pt x="377" y="202"/>
                    </a:lnTo>
                    <a:lnTo>
                      <a:pt x="449" y="70"/>
                    </a:lnTo>
                    <a:lnTo>
                      <a:pt x="527" y="196"/>
                    </a:lnTo>
                    <a:lnTo>
                      <a:pt x="547" y="324"/>
                    </a:lnTo>
                    <a:lnTo>
                      <a:pt x="585" y="372"/>
                    </a:lnTo>
                    <a:lnTo>
                      <a:pt x="576" y="464"/>
                    </a:lnTo>
                    <a:lnTo>
                      <a:pt x="617" y="622"/>
                    </a:lnTo>
                    <a:lnTo>
                      <a:pt x="618" y="622"/>
                    </a:lnTo>
                    <a:lnTo>
                      <a:pt x="723" y="134"/>
                    </a:lnTo>
                    <a:lnTo>
                      <a:pt x="749" y="204"/>
                    </a:lnTo>
                    <a:lnTo>
                      <a:pt x="868" y="2"/>
                    </a:lnTo>
                    <a:lnTo>
                      <a:pt x="903" y="50"/>
                    </a:lnTo>
                    <a:lnTo>
                      <a:pt x="926" y="224"/>
                    </a:lnTo>
                    <a:lnTo>
                      <a:pt x="1023" y="264"/>
                    </a:lnTo>
                    <a:lnTo>
                      <a:pt x="1026" y="176"/>
                    </a:lnTo>
                    <a:lnTo>
                      <a:pt x="1070" y="184"/>
                    </a:lnTo>
                    <a:lnTo>
                      <a:pt x="1208" y="420"/>
                    </a:lnTo>
                    <a:lnTo>
                      <a:pt x="1239" y="696"/>
                    </a:lnTo>
                    <a:lnTo>
                      <a:pt x="1346" y="1133"/>
                    </a:lnTo>
                    <a:lnTo>
                      <a:pt x="1466" y="1285"/>
                    </a:lnTo>
                    <a:lnTo>
                      <a:pt x="1573" y="1149"/>
                    </a:lnTo>
                    <a:lnTo>
                      <a:pt x="1575" y="1247"/>
                    </a:lnTo>
                    <a:lnTo>
                      <a:pt x="1614" y="1177"/>
                    </a:lnTo>
                    <a:lnTo>
                      <a:pt x="1656" y="1179"/>
                    </a:lnTo>
                    <a:lnTo>
                      <a:pt x="1749" y="1283"/>
                    </a:lnTo>
                  </a:path>
                </a:pathLst>
              </a:custGeom>
              <a:grpFill/>
              <a:ln w="19050">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121" name="Freeform 21">
                <a:extLst>
                  <a:ext uri="{FF2B5EF4-FFF2-40B4-BE49-F238E27FC236}">
                    <a16:creationId xmlns="" xmlns:a16="http://schemas.microsoft.com/office/drawing/2014/main" id="{324B162B-35D0-4DB5-9142-6E3096F05863}"/>
                  </a:ext>
                </a:extLst>
              </p:cNvPr>
              <p:cNvSpPr>
                <a:spLocks/>
              </p:cNvSpPr>
              <p:nvPr/>
            </p:nvSpPr>
            <p:spPr bwMode="auto">
              <a:xfrm>
                <a:off x="4445" y="4049"/>
                <a:ext cx="486" cy="356"/>
              </a:xfrm>
              <a:custGeom>
                <a:avLst/>
                <a:gdLst>
                  <a:gd name="T0" fmla="*/ 486 w 486"/>
                  <a:gd name="T1" fmla="*/ 0 h 711"/>
                  <a:gd name="T2" fmla="*/ 424 w 486"/>
                  <a:gd name="T3" fmla="*/ 2 h 711"/>
                  <a:gd name="T4" fmla="*/ 352 w 486"/>
                  <a:gd name="T5" fmla="*/ 116 h 711"/>
                  <a:gd name="T6" fmla="*/ 223 w 486"/>
                  <a:gd name="T7" fmla="*/ 204 h 711"/>
                  <a:gd name="T8" fmla="*/ 188 w 486"/>
                  <a:gd name="T9" fmla="*/ 260 h 711"/>
                  <a:gd name="T10" fmla="*/ 213 w 486"/>
                  <a:gd name="T11" fmla="*/ 424 h 711"/>
                  <a:gd name="T12" fmla="*/ 188 w 486"/>
                  <a:gd name="T13" fmla="*/ 497 h 711"/>
                  <a:gd name="T14" fmla="*/ 54 w 486"/>
                  <a:gd name="T15" fmla="*/ 527 h 711"/>
                  <a:gd name="T16" fmla="*/ 0 w 486"/>
                  <a:gd name="T17" fmla="*/ 711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6" h="711">
                    <a:moveTo>
                      <a:pt x="486" y="0"/>
                    </a:moveTo>
                    <a:lnTo>
                      <a:pt x="424" y="2"/>
                    </a:lnTo>
                    <a:lnTo>
                      <a:pt x="352" y="116"/>
                    </a:lnTo>
                    <a:lnTo>
                      <a:pt x="223" y="204"/>
                    </a:lnTo>
                    <a:lnTo>
                      <a:pt x="188" y="260"/>
                    </a:lnTo>
                    <a:lnTo>
                      <a:pt x="213" y="424"/>
                    </a:lnTo>
                    <a:lnTo>
                      <a:pt x="188" y="497"/>
                    </a:lnTo>
                    <a:lnTo>
                      <a:pt x="54" y="527"/>
                    </a:lnTo>
                    <a:lnTo>
                      <a:pt x="0" y="711"/>
                    </a:lnTo>
                  </a:path>
                </a:pathLst>
              </a:custGeom>
              <a:grpFill/>
              <a:ln w="19050">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122" name="Freeform 20">
                <a:extLst>
                  <a:ext uri="{FF2B5EF4-FFF2-40B4-BE49-F238E27FC236}">
                    <a16:creationId xmlns="" xmlns:a16="http://schemas.microsoft.com/office/drawing/2014/main" id="{F02A7D03-A91C-4B6A-8B96-2BEE28491D60}"/>
                  </a:ext>
                </a:extLst>
              </p:cNvPr>
              <p:cNvSpPr>
                <a:spLocks/>
              </p:cNvSpPr>
              <p:nvPr/>
            </p:nvSpPr>
            <p:spPr bwMode="auto">
              <a:xfrm>
                <a:off x="4299" y="4405"/>
                <a:ext cx="360" cy="1360"/>
              </a:xfrm>
              <a:custGeom>
                <a:avLst/>
                <a:gdLst>
                  <a:gd name="T0" fmla="*/ 146 w 360"/>
                  <a:gd name="T1" fmla="*/ 0 h 2721"/>
                  <a:gd name="T2" fmla="*/ 165 w 360"/>
                  <a:gd name="T3" fmla="*/ 118 h 2721"/>
                  <a:gd name="T4" fmla="*/ 276 w 360"/>
                  <a:gd name="T5" fmla="*/ 266 h 2721"/>
                  <a:gd name="T6" fmla="*/ 332 w 360"/>
                  <a:gd name="T7" fmla="*/ 524 h 2721"/>
                  <a:gd name="T8" fmla="*/ 325 w 360"/>
                  <a:gd name="T9" fmla="*/ 648 h 2721"/>
                  <a:gd name="T10" fmla="*/ 360 w 360"/>
                  <a:gd name="T11" fmla="*/ 854 h 2721"/>
                  <a:gd name="T12" fmla="*/ 216 w 360"/>
                  <a:gd name="T13" fmla="*/ 1116 h 2721"/>
                  <a:gd name="T14" fmla="*/ 285 w 360"/>
                  <a:gd name="T15" fmla="*/ 1284 h 2721"/>
                  <a:gd name="T16" fmla="*/ 303 w 360"/>
                  <a:gd name="T17" fmla="*/ 1458 h 2721"/>
                  <a:gd name="T18" fmla="*/ 276 w 360"/>
                  <a:gd name="T19" fmla="*/ 1530 h 2721"/>
                  <a:gd name="T20" fmla="*/ 307 w 360"/>
                  <a:gd name="T21" fmla="*/ 1957 h 2721"/>
                  <a:gd name="T22" fmla="*/ 212 w 360"/>
                  <a:gd name="T23" fmla="*/ 1897 h 2721"/>
                  <a:gd name="T24" fmla="*/ 201 w 360"/>
                  <a:gd name="T25" fmla="*/ 2001 h 2721"/>
                  <a:gd name="T26" fmla="*/ 85 w 360"/>
                  <a:gd name="T27" fmla="*/ 2293 h 2721"/>
                  <a:gd name="T28" fmla="*/ 113 w 360"/>
                  <a:gd name="T29" fmla="*/ 2361 h 2721"/>
                  <a:gd name="T30" fmla="*/ 77 w 360"/>
                  <a:gd name="T31" fmla="*/ 2421 h 2721"/>
                  <a:gd name="T32" fmla="*/ 73 w 360"/>
                  <a:gd name="T33" fmla="*/ 2523 h 2721"/>
                  <a:gd name="T34" fmla="*/ 26 w 360"/>
                  <a:gd name="T35" fmla="*/ 2559 h 2721"/>
                  <a:gd name="T36" fmla="*/ 49 w 360"/>
                  <a:gd name="T37" fmla="*/ 2661 h 2721"/>
                  <a:gd name="T38" fmla="*/ 0 w 360"/>
                  <a:gd name="T39" fmla="*/ 2721 h 2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0" h="2721">
                    <a:moveTo>
                      <a:pt x="146" y="0"/>
                    </a:moveTo>
                    <a:lnTo>
                      <a:pt x="165" y="118"/>
                    </a:lnTo>
                    <a:lnTo>
                      <a:pt x="276" y="266"/>
                    </a:lnTo>
                    <a:lnTo>
                      <a:pt x="332" y="524"/>
                    </a:lnTo>
                    <a:lnTo>
                      <a:pt x="325" y="648"/>
                    </a:lnTo>
                    <a:lnTo>
                      <a:pt x="360" y="854"/>
                    </a:lnTo>
                    <a:lnTo>
                      <a:pt x="216" y="1116"/>
                    </a:lnTo>
                    <a:lnTo>
                      <a:pt x="285" y="1284"/>
                    </a:lnTo>
                    <a:lnTo>
                      <a:pt x="303" y="1458"/>
                    </a:lnTo>
                    <a:lnTo>
                      <a:pt x="276" y="1530"/>
                    </a:lnTo>
                    <a:lnTo>
                      <a:pt x="307" y="1957"/>
                    </a:lnTo>
                    <a:lnTo>
                      <a:pt x="212" y="1897"/>
                    </a:lnTo>
                    <a:lnTo>
                      <a:pt x="201" y="2001"/>
                    </a:lnTo>
                    <a:lnTo>
                      <a:pt x="85" y="2293"/>
                    </a:lnTo>
                    <a:lnTo>
                      <a:pt x="113" y="2361"/>
                    </a:lnTo>
                    <a:lnTo>
                      <a:pt x="77" y="2421"/>
                    </a:lnTo>
                    <a:lnTo>
                      <a:pt x="73" y="2523"/>
                    </a:lnTo>
                    <a:lnTo>
                      <a:pt x="26" y="2559"/>
                    </a:lnTo>
                    <a:lnTo>
                      <a:pt x="49" y="2661"/>
                    </a:lnTo>
                    <a:lnTo>
                      <a:pt x="0" y="2721"/>
                    </a:lnTo>
                  </a:path>
                </a:pathLst>
              </a:custGeom>
              <a:grpFill/>
              <a:ln w="19050">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123" name="Freeform 19">
                <a:extLst>
                  <a:ext uri="{FF2B5EF4-FFF2-40B4-BE49-F238E27FC236}">
                    <a16:creationId xmlns="" xmlns:a16="http://schemas.microsoft.com/office/drawing/2014/main" id="{B98463DF-1ED3-409C-83D3-829FCE182344}"/>
                  </a:ext>
                </a:extLst>
              </p:cNvPr>
              <p:cNvSpPr>
                <a:spLocks/>
              </p:cNvSpPr>
              <p:nvPr/>
            </p:nvSpPr>
            <p:spPr bwMode="auto">
              <a:xfrm>
                <a:off x="6200" y="6249"/>
                <a:ext cx="129" cy="116"/>
              </a:xfrm>
              <a:custGeom>
                <a:avLst/>
                <a:gdLst>
                  <a:gd name="T0" fmla="*/ 60 w 129"/>
                  <a:gd name="T1" fmla="*/ 0 h 232"/>
                  <a:gd name="T2" fmla="*/ 129 w 129"/>
                  <a:gd name="T3" fmla="*/ 84 h 232"/>
                  <a:gd name="T4" fmla="*/ 92 w 129"/>
                  <a:gd name="T5" fmla="*/ 194 h 232"/>
                  <a:gd name="T6" fmla="*/ 30 w 129"/>
                  <a:gd name="T7" fmla="*/ 232 h 232"/>
                  <a:gd name="T8" fmla="*/ 0 w 129"/>
                  <a:gd name="T9" fmla="*/ 164 h 232"/>
                  <a:gd name="T10" fmla="*/ 20 w 129"/>
                  <a:gd name="T11" fmla="*/ 70 h 232"/>
                  <a:gd name="T12" fmla="*/ 60 w 129"/>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129" h="232">
                    <a:moveTo>
                      <a:pt x="60" y="0"/>
                    </a:moveTo>
                    <a:lnTo>
                      <a:pt x="129" y="84"/>
                    </a:lnTo>
                    <a:lnTo>
                      <a:pt x="92" y="194"/>
                    </a:lnTo>
                    <a:lnTo>
                      <a:pt x="30" y="232"/>
                    </a:lnTo>
                    <a:lnTo>
                      <a:pt x="0" y="164"/>
                    </a:lnTo>
                    <a:lnTo>
                      <a:pt x="20" y="70"/>
                    </a:lnTo>
                    <a:lnTo>
                      <a:pt x="60" y="0"/>
                    </a:lnTo>
                  </a:path>
                </a:pathLst>
              </a:custGeom>
              <a:grpFill/>
              <a:ln w="19050">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124" name="Freeform 18">
                <a:extLst>
                  <a:ext uri="{FF2B5EF4-FFF2-40B4-BE49-F238E27FC236}">
                    <a16:creationId xmlns="" xmlns:a16="http://schemas.microsoft.com/office/drawing/2014/main" id="{BB4E4C62-CECA-48D7-B87E-38941FE08D04}"/>
                  </a:ext>
                </a:extLst>
              </p:cNvPr>
              <p:cNvSpPr>
                <a:spLocks/>
              </p:cNvSpPr>
              <p:nvPr/>
            </p:nvSpPr>
            <p:spPr bwMode="auto">
              <a:xfrm>
                <a:off x="5784" y="6407"/>
                <a:ext cx="404" cy="770"/>
              </a:xfrm>
              <a:custGeom>
                <a:avLst/>
                <a:gdLst>
                  <a:gd name="T0" fmla="*/ 264 w 404"/>
                  <a:gd name="T1" fmla="*/ 0 h 1541"/>
                  <a:gd name="T2" fmla="*/ 303 w 404"/>
                  <a:gd name="T3" fmla="*/ 136 h 1541"/>
                  <a:gd name="T4" fmla="*/ 307 w 404"/>
                  <a:gd name="T5" fmla="*/ 304 h 1541"/>
                  <a:gd name="T6" fmla="*/ 404 w 404"/>
                  <a:gd name="T7" fmla="*/ 500 h 1541"/>
                  <a:gd name="T8" fmla="*/ 274 w 404"/>
                  <a:gd name="T9" fmla="*/ 778 h 1541"/>
                  <a:gd name="T10" fmla="*/ 245 w 404"/>
                  <a:gd name="T11" fmla="*/ 1102 h 1541"/>
                  <a:gd name="T12" fmla="*/ 194 w 404"/>
                  <a:gd name="T13" fmla="*/ 1076 h 1541"/>
                  <a:gd name="T14" fmla="*/ 130 w 404"/>
                  <a:gd name="T15" fmla="*/ 1224 h 1541"/>
                  <a:gd name="T16" fmla="*/ 145 w 404"/>
                  <a:gd name="T17" fmla="*/ 1304 h 1541"/>
                  <a:gd name="T18" fmla="*/ 57 w 404"/>
                  <a:gd name="T19" fmla="*/ 1356 h 1541"/>
                  <a:gd name="T20" fmla="*/ 0 w 404"/>
                  <a:gd name="T21" fmla="*/ 1541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1541">
                    <a:moveTo>
                      <a:pt x="264" y="0"/>
                    </a:moveTo>
                    <a:lnTo>
                      <a:pt x="303" y="136"/>
                    </a:lnTo>
                    <a:lnTo>
                      <a:pt x="307" y="304"/>
                    </a:lnTo>
                    <a:lnTo>
                      <a:pt x="404" y="500"/>
                    </a:lnTo>
                    <a:lnTo>
                      <a:pt x="274" y="778"/>
                    </a:lnTo>
                    <a:lnTo>
                      <a:pt x="245" y="1102"/>
                    </a:lnTo>
                    <a:lnTo>
                      <a:pt x="194" y="1076"/>
                    </a:lnTo>
                    <a:lnTo>
                      <a:pt x="130" y="1224"/>
                    </a:lnTo>
                    <a:lnTo>
                      <a:pt x="145" y="1304"/>
                    </a:lnTo>
                    <a:lnTo>
                      <a:pt x="57" y="1356"/>
                    </a:lnTo>
                    <a:lnTo>
                      <a:pt x="0" y="1541"/>
                    </a:lnTo>
                  </a:path>
                </a:pathLst>
              </a:custGeom>
              <a:grpFill/>
              <a:ln w="19050">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sp>
            <p:nvSpPr>
              <p:cNvPr id="125" name="Freeform 17">
                <a:extLst>
                  <a:ext uri="{FF2B5EF4-FFF2-40B4-BE49-F238E27FC236}">
                    <a16:creationId xmlns="" xmlns:a16="http://schemas.microsoft.com/office/drawing/2014/main" id="{11120AFC-C709-4FBD-A3E9-F312144AE770}"/>
                  </a:ext>
                </a:extLst>
              </p:cNvPr>
              <p:cNvSpPr>
                <a:spLocks/>
              </p:cNvSpPr>
              <p:nvPr/>
            </p:nvSpPr>
            <p:spPr bwMode="auto">
              <a:xfrm>
                <a:off x="6316" y="7098"/>
                <a:ext cx="154" cy="116"/>
              </a:xfrm>
              <a:custGeom>
                <a:avLst/>
                <a:gdLst>
                  <a:gd name="T0" fmla="*/ 9 w 154"/>
                  <a:gd name="T1" fmla="*/ 0 h 231"/>
                  <a:gd name="T2" fmla="*/ 71 w 154"/>
                  <a:gd name="T3" fmla="*/ 0 h 231"/>
                  <a:gd name="T4" fmla="*/ 104 w 154"/>
                  <a:gd name="T5" fmla="*/ 123 h 231"/>
                  <a:gd name="T6" fmla="*/ 154 w 154"/>
                  <a:gd name="T7" fmla="*/ 81 h 231"/>
                  <a:gd name="T8" fmla="*/ 121 w 154"/>
                  <a:gd name="T9" fmla="*/ 197 h 231"/>
                  <a:gd name="T10" fmla="*/ 71 w 154"/>
                  <a:gd name="T11" fmla="*/ 231 h 231"/>
                  <a:gd name="T12" fmla="*/ 0 w 154"/>
                  <a:gd name="T13" fmla="*/ 99 h 231"/>
                  <a:gd name="T14" fmla="*/ 9 w 154"/>
                  <a:gd name="T15" fmla="*/ 0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231">
                    <a:moveTo>
                      <a:pt x="9" y="0"/>
                    </a:moveTo>
                    <a:lnTo>
                      <a:pt x="71" y="0"/>
                    </a:lnTo>
                    <a:lnTo>
                      <a:pt x="104" y="123"/>
                    </a:lnTo>
                    <a:lnTo>
                      <a:pt x="154" y="81"/>
                    </a:lnTo>
                    <a:lnTo>
                      <a:pt x="121" y="197"/>
                    </a:lnTo>
                    <a:lnTo>
                      <a:pt x="71" y="231"/>
                    </a:lnTo>
                    <a:lnTo>
                      <a:pt x="0" y="99"/>
                    </a:lnTo>
                    <a:lnTo>
                      <a:pt x="9" y="0"/>
                    </a:lnTo>
                  </a:path>
                </a:pathLst>
              </a:custGeom>
              <a:grpFill/>
              <a:ln w="19050">
                <a:solidFill>
                  <a:srgbClr val="BEB08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bg1"/>
                  </a:solidFill>
                  <a:effectLst/>
                  <a:uLnTx/>
                  <a:uFillTx/>
                  <a:latin typeface="Arial"/>
                  <a:ea typeface="+mn-ea"/>
                  <a:cs typeface="+mn-cs"/>
                </a:endParaRPr>
              </a:p>
            </p:txBody>
          </p:sp>
        </p:grpSp>
        <p:grpSp>
          <p:nvGrpSpPr>
            <p:cNvPr id="24" name="Groupe 23">
              <a:extLst>
                <a:ext uri="{FF2B5EF4-FFF2-40B4-BE49-F238E27FC236}">
                  <a16:creationId xmlns="" xmlns:a16="http://schemas.microsoft.com/office/drawing/2014/main" id="{A4209CCD-7B98-47D6-A935-5B774CBEC319}"/>
                </a:ext>
              </a:extLst>
            </p:cNvPr>
            <p:cNvGrpSpPr/>
            <p:nvPr/>
          </p:nvGrpSpPr>
          <p:grpSpPr>
            <a:xfrm>
              <a:off x="7065434" y="1706870"/>
              <a:ext cx="432000" cy="432000"/>
              <a:chOff x="10124338" y="3470196"/>
              <a:chExt cx="432000" cy="432000"/>
            </a:xfrm>
            <a:solidFill>
              <a:srgbClr val="BEB088"/>
            </a:solidFill>
          </p:grpSpPr>
          <p:sp>
            <p:nvSpPr>
              <p:cNvPr id="64" name="Ellipse 63">
                <a:extLst>
                  <a:ext uri="{FF2B5EF4-FFF2-40B4-BE49-F238E27FC236}">
                    <a16:creationId xmlns="" xmlns:a16="http://schemas.microsoft.com/office/drawing/2014/main" id="{FAD52506-192E-447E-9AB2-735C0E45FA96}"/>
                  </a:ext>
                </a:extLst>
              </p:cNvPr>
              <p:cNvSpPr/>
              <p:nvPr/>
            </p:nvSpPr>
            <p:spPr bwMode="auto">
              <a:xfrm>
                <a:off x="10124338" y="3470196"/>
                <a:ext cx="432000" cy="43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a:ln>
                    <a:noFill/>
                  </a:ln>
                  <a:solidFill>
                    <a:schemeClr val="bg1"/>
                  </a:solidFill>
                  <a:effectLst/>
                  <a:uLnTx/>
                  <a:uFillTx/>
                  <a:latin typeface="Marianne" panose="02000000000000000000" pitchFamily="50" charset="0"/>
                  <a:ea typeface="+mn-ea"/>
                  <a:cs typeface="+mn-cs"/>
                </a:endParaRPr>
              </a:p>
            </p:txBody>
          </p:sp>
          <p:sp>
            <p:nvSpPr>
              <p:cNvPr id="65" name="ZoneTexte 64">
                <a:extLst>
                  <a:ext uri="{FF2B5EF4-FFF2-40B4-BE49-F238E27FC236}">
                    <a16:creationId xmlns="" xmlns:a16="http://schemas.microsoft.com/office/drawing/2014/main" id="{CF5C4181-A775-4793-870F-4164A3C62259}"/>
                  </a:ext>
                </a:extLst>
              </p:cNvPr>
              <p:cNvSpPr txBox="1"/>
              <p:nvPr/>
            </p:nvSpPr>
            <p:spPr bwMode="auto">
              <a:xfrm>
                <a:off x="10129508" y="3604912"/>
                <a:ext cx="421661" cy="162568"/>
              </a:xfrm>
              <a:prstGeom prst="rect">
                <a:avLst/>
              </a:prstGeom>
              <a:grpFill/>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 sz="1000" b="1">
                    <a:solidFill>
                      <a:schemeClr val="bg1"/>
                    </a:solidFill>
                    <a:latin typeface="Marianne" panose="02000000000000000000" pitchFamily="50" charset="0"/>
                  </a:rPr>
                  <a:t>6</a:t>
                </a:r>
                <a:endParaRPr kumimoji="0" lang="fr-FR" sz="1000" b="1" i="0" u="none" strike="noStrike" kern="1200" cap="none" spc="0" normalizeH="0" baseline="0" noProof="0" dirty="0">
                  <a:ln>
                    <a:noFill/>
                  </a:ln>
                  <a:solidFill>
                    <a:schemeClr val="bg1"/>
                  </a:solidFill>
                  <a:effectLst/>
                  <a:uLnTx/>
                  <a:uFillTx/>
                  <a:latin typeface="Marianne" panose="02000000000000000000" pitchFamily="50" charset="0"/>
                  <a:ea typeface="+mn-ea"/>
                  <a:cs typeface="+mn-cs"/>
                </a:endParaRPr>
              </a:p>
            </p:txBody>
          </p:sp>
        </p:grpSp>
        <p:grpSp>
          <p:nvGrpSpPr>
            <p:cNvPr id="28" name="Groupe 27">
              <a:extLst>
                <a:ext uri="{FF2B5EF4-FFF2-40B4-BE49-F238E27FC236}">
                  <a16:creationId xmlns="" xmlns:a16="http://schemas.microsoft.com/office/drawing/2014/main" id="{A865DE90-0D60-412D-96D3-EDB985D83F66}"/>
                </a:ext>
              </a:extLst>
            </p:cNvPr>
            <p:cNvGrpSpPr/>
            <p:nvPr/>
          </p:nvGrpSpPr>
          <p:grpSpPr>
            <a:xfrm>
              <a:off x="6773334" y="2431464"/>
              <a:ext cx="432000" cy="432000"/>
              <a:chOff x="10124338" y="3470196"/>
              <a:chExt cx="432000" cy="432000"/>
            </a:xfrm>
            <a:solidFill>
              <a:srgbClr val="BEB088"/>
            </a:solidFill>
          </p:grpSpPr>
          <p:sp>
            <p:nvSpPr>
              <p:cNvPr id="62" name="Ellipse 61">
                <a:extLst>
                  <a:ext uri="{FF2B5EF4-FFF2-40B4-BE49-F238E27FC236}">
                    <a16:creationId xmlns="" xmlns:a16="http://schemas.microsoft.com/office/drawing/2014/main" id="{341B6CF1-CBE8-47A5-8615-90CBB5E2ED5C}"/>
                  </a:ext>
                </a:extLst>
              </p:cNvPr>
              <p:cNvSpPr/>
              <p:nvPr/>
            </p:nvSpPr>
            <p:spPr bwMode="auto">
              <a:xfrm>
                <a:off x="10124338" y="3470196"/>
                <a:ext cx="432000" cy="43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a:ln>
                    <a:noFill/>
                  </a:ln>
                  <a:solidFill>
                    <a:schemeClr val="bg1"/>
                  </a:solidFill>
                  <a:effectLst/>
                  <a:uLnTx/>
                  <a:uFillTx/>
                  <a:latin typeface="Marianne" panose="02000000000000000000" pitchFamily="50" charset="0"/>
                  <a:ea typeface="+mn-ea"/>
                  <a:cs typeface="+mn-cs"/>
                </a:endParaRPr>
              </a:p>
            </p:txBody>
          </p:sp>
          <p:sp>
            <p:nvSpPr>
              <p:cNvPr id="63" name="ZoneTexte 62">
                <a:extLst>
                  <a:ext uri="{FF2B5EF4-FFF2-40B4-BE49-F238E27FC236}">
                    <a16:creationId xmlns="" xmlns:a16="http://schemas.microsoft.com/office/drawing/2014/main" id="{163661FB-1834-4E97-942C-1F030B0AB5C4}"/>
                  </a:ext>
                </a:extLst>
              </p:cNvPr>
              <p:cNvSpPr txBox="1"/>
              <p:nvPr/>
            </p:nvSpPr>
            <p:spPr bwMode="auto">
              <a:xfrm>
                <a:off x="10129508" y="3604912"/>
                <a:ext cx="421661" cy="162568"/>
              </a:xfrm>
              <a:prstGeom prst="rect">
                <a:avLst/>
              </a:prstGeom>
              <a:grpFill/>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 sz="1000" b="1" i="0" u="none" strike="noStrike" kern="1200" cap="none" spc="0" normalizeH="0" baseline="0" noProof="0" smtClean="0">
                    <a:ln>
                      <a:noFill/>
                    </a:ln>
                    <a:solidFill>
                      <a:schemeClr val="bg1"/>
                    </a:solidFill>
                    <a:effectLst/>
                    <a:uLnTx/>
                    <a:uFillTx/>
                    <a:latin typeface="Marianne" panose="02000000000000000000" pitchFamily="50" charset="0"/>
                    <a:ea typeface="+mn-ea"/>
                    <a:cs typeface="+mn-cs"/>
                  </a:rPr>
                  <a:t>0</a:t>
                </a:r>
                <a:endParaRPr kumimoji="0" lang="fr-FR" sz="1000" b="1" i="0" u="none" strike="noStrike" kern="1200" cap="none" spc="0" normalizeH="0" baseline="0" noProof="0" dirty="0">
                  <a:ln>
                    <a:noFill/>
                  </a:ln>
                  <a:solidFill>
                    <a:schemeClr val="bg1"/>
                  </a:solidFill>
                  <a:effectLst/>
                  <a:uLnTx/>
                  <a:uFillTx/>
                  <a:latin typeface="Marianne" panose="02000000000000000000" pitchFamily="50" charset="0"/>
                  <a:ea typeface="+mn-ea"/>
                  <a:cs typeface="+mn-cs"/>
                </a:endParaRPr>
              </a:p>
            </p:txBody>
          </p:sp>
        </p:grpSp>
        <p:grpSp>
          <p:nvGrpSpPr>
            <p:cNvPr id="29" name="Groupe 28">
              <a:extLst>
                <a:ext uri="{FF2B5EF4-FFF2-40B4-BE49-F238E27FC236}">
                  <a16:creationId xmlns="" xmlns:a16="http://schemas.microsoft.com/office/drawing/2014/main" id="{D491D35D-5349-454A-88AF-A217402A7B2F}"/>
                </a:ext>
              </a:extLst>
            </p:cNvPr>
            <p:cNvGrpSpPr/>
            <p:nvPr/>
          </p:nvGrpSpPr>
          <p:grpSpPr>
            <a:xfrm>
              <a:off x="6090642" y="2992956"/>
              <a:ext cx="432000" cy="432000"/>
              <a:chOff x="10124338" y="3470196"/>
              <a:chExt cx="432000" cy="432000"/>
            </a:xfrm>
            <a:solidFill>
              <a:srgbClr val="BEB088"/>
            </a:solidFill>
          </p:grpSpPr>
          <p:sp>
            <p:nvSpPr>
              <p:cNvPr id="60" name="Ellipse 59">
                <a:extLst>
                  <a:ext uri="{FF2B5EF4-FFF2-40B4-BE49-F238E27FC236}">
                    <a16:creationId xmlns="" xmlns:a16="http://schemas.microsoft.com/office/drawing/2014/main" id="{2820B316-85D5-42E3-9E98-511EB95BA199}"/>
                  </a:ext>
                </a:extLst>
              </p:cNvPr>
              <p:cNvSpPr/>
              <p:nvPr/>
            </p:nvSpPr>
            <p:spPr bwMode="auto">
              <a:xfrm>
                <a:off x="10124338" y="3470196"/>
                <a:ext cx="432000" cy="43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a:ln>
                    <a:noFill/>
                  </a:ln>
                  <a:solidFill>
                    <a:schemeClr val="bg1"/>
                  </a:solidFill>
                  <a:effectLst/>
                  <a:uLnTx/>
                  <a:uFillTx/>
                  <a:latin typeface="Marianne" panose="02000000000000000000" pitchFamily="50" charset="0"/>
                  <a:ea typeface="+mn-ea"/>
                  <a:cs typeface="+mn-cs"/>
                </a:endParaRPr>
              </a:p>
            </p:txBody>
          </p:sp>
          <p:sp>
            <p:nvSpPr>
              <p:cNvPr id="61" name="ZoneTexte 60">
                <a:extLst>
                  <a:ext uri="{FF2B5EF4-FFF2-40B4-BE49-F238E27FC236}">
                    <a16:creationId xmlns="" xmlns:a16="http://schemas.microsoft.com/office/drawing/2014/main" id="{1C02C9CC-0024-440D-BBCB-FB20FFCEF355}"/>
                  </a:ext>
                </a:extLst>
              </p:cNvPr>
              <p:cNvSpPr txBox="1"/>
              <p:nvPr/>
            </p:nvSpPr>
            <p:spPr bwMode="auto">
              <a:xfrm>
                <a:off x="10129508" y="3604912"/>
                <a:ext cx="421661" cy="162568"/>
              </a:xfrm>
              <a:prstGeom prst="rect">
                <a:avLst/>
              </a:prstGeom>
              <a:grpFill/>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 sz="1000" b="1" i="0" u="none" strike="noStrike" kern="1200" cap="none" spc="0" normalizeH="0" baseline="0" noProof="0" smtClean="0">
                    <a:ln>
                      <a:noFill/>
                    </a:ln>
                    <a:solidFill>
                      <a:schemeClr val="bg1"/>
                    </a:solidFill>
                    <a:effectLst/>
                    <a:uLnTx/>
                    <a:uFillTx/>
                    <a:latin typeface="Marianne" panose="02000000000000000000" pitchFamily="50" charset="0"/>
                  </a:rPr>
                  <a:t>12</a:t>
                </a:r>
                <a:endParaRPr kumimoji="0" lang="fr-FR" sz="1000" b="1" i="0" u="none" strike="noStrike" kern="1200" cap="none" spc="0" normalizeH="0" baseline="0" noProof="0" dirty="0">
                  <a:ln>
                    <a:noFill/>
                  </a:ln>
                  <a:solidFill>
                    <a:schemeClr val="bg1"/>
                  </a:solidFill>
                  <a:effectLst/>
                  <a:uLnTx/>
                  <a:uFillTx/>
                  <a:latin typeface="Marianne" panose="02000000000000000000" pitchFamily="50" charset="0"/>
                </a:endParaRPr>
              </a:p>
            </p:txBody>
          </p:sp>
        </p:grpSp>
        <p:grpSp>
          <p:nvGrpSpPr>
            <p:cNvPr id="30" name="Groupe 29">
              <a:extLst>
                <a:ext uri="{FF2B5EF4-FFF2-40B4-BE49-F238E27FC236}">
                  <a16:creationId xmlns="" xmlns:a16="http://schemas.microsoft.com/office/drawing/2014/main" id="{7B1A614D-44DB-491A-94D3-F4CA8B59D79C}"/>
                </a:ext>
              </a:extLst>
            </p:cNvPr>
            <p:cNvGrpSpPr/>
            <p:nvPr/>
          </p:nvGrpSpPr>
          <p:grpSpPr>
            <a:xfrm>
              <a:off x="7103880" y="3522975"/>
              <a:ext cx="432000" cy="432000"/>
              <a:chOff x="10124338" y="3470196"/>
              <a:chExt cx="432000" cy="432000"/>
            </a:xfrm>
            <a:solidFill>
              <a:srgbClr val="BEB088"/>
            </a:solidFill>
          </p:grpSpPr>
          <p:sp>
            <p:nvSpPr>
              <p:cNvPr id="58" name="Ellipse 57">
                <a:extLst>
                  <a:ext uri="{FF2B5EF4-FFF2-40B4-BE49-F238E27FC236}">
                    <a16:creationId xmlns="" xmlns:a16="http://schemas.microsoft.com/office/drawing/2014/main" id="{7C70D8CB-489A-45B8-A2CC-20F04979739D}"/>
                  </a:ext>
                </a:extLst>
              </p:cNvPr>
              <p:cNvSpPr/>
              <p:nvPr/>
            </p:nvSpPr>
            <p:spPr bwMode="auto">
              <a:xfrm>
                <a:off x="10124338" y="3470196"/>
                <a:ext cx="432000" cy="43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a:ln>
                    <a:noFill/>
                  </a:ln>
                  <a:solidFill>
                    <a:schemeClr val="bg1"/>
                  </a:solidFill>
                  <a:effectLst/>
                  <a:uLnTx/>
                  <a:uFillTx/>
                  <a:latin typeface="Marianne" panose="02000000000000000000" pitchFamily="50" charset="0"/>
                  <a:ea typeface="+mn-ea"/>
                  <a:cs typeface="+mn-cs"/>
                </a:endParaRPr>
              </a:p>
            </p:txBody>
          </p:sp>
          <p:sp>
            <p:nvSpPr>
              <p:cNvPr id="59" name="ZoneTexte 58">
                <a:extLst>
                  <a:ext uri="{FF2B5EF4-FFF2-40B4-BE49-F238E27FC236}">
                    <a16:creationId xmlns="" xmlns:a16="http://schemas.microsoft.com/office/drawing/2014/main" id="{9DEDED8C-C8E7-4443-B3B6-83C1DF054ED5}"/>
                  </a:ext>
                </a:extLst>
              </p:cNvPr>
              <p:cNvSpPr txBox="1"/>
              <p:nvPr/>
            </p:nvSpPr>
            <p:spPr bwMode="auto">
              <a:xfrm>
                <a:off x="10129508" y="3604912"/>
                <a:ext cx="421661" cy="162568"/>
              </a:xfrm>
              <a:prstGeom prst="rect">
                <a:avLst/>
              </a:prstGeom>
              <a:grpFill/>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 sz="1000" b="1" smtClean="0">
                    <a:solidFill>
                      <a:schemeClr val="bg1"/>
                    </a:solidFill>
                    <a:latin typeface="Marianne" panose="02000000000000000000" pitchFamily="50" charset="0"/>
                  </a:rPr>
                  <a:t>4</a:t>
                </a:r>
                <a:endParaRPr kumimoji="0" lang="fr-FR" sz="1000" b="1" i="0" u="none" strike="noStrike" kern="1200" cap="none" spc="0" normalizeH="0" baseline="0" noProof="0" dirty="0">
                  <a:ln>
                    <a:noFill/>
                  </a:ln>
                  <a:solidFill>
                    <a:schemeClr val="bg1"/>
                  </a:solidFill>
                  <a:effectLst/>
                  <a:uLnTx/>
                  <a:uFillTx/>
                  <a:latin typeface="Marianne" panose="02000000000000000000" pitchFamily="50" charset="0"/>
                </a:endParaRPr>
              </a:p>
            </p:txBody>
          </p:sp>
        </p:grpSp>
        <p:grpSp>
          <p:nvGrpSpPr>
            <p:cNvPr id="31" name="Groupe 30">
              <a:extLst>
                <a:ext uri="{FF2B5EF4-FFF2-40B4-BE49-F238E27FC236}">
                  <a16:creationId xmlns="" xmlns:a16="http://schemas.microsoft.com/office/drawing/2014/main" id="{9DFB23CD-A5F1-49A4-9C42-F9801D42BA16}"/>
                </a:ext>
              </a:extLst>
            </p:cNvPr>
            <p:cNvGrpSpPr/>
            <p:nvPr/>
          </p:nvGrpSpPr>
          <p:grpSpPr>
            <a:xfrm>
              <a:off x="7295377" y="4107175"/>
              <a:ext cx="432000" cy="432000"/>
              <a:chOff x="10124338" y="3470196"/>
              <a:chExt cx="432000" cy="432000"/>
            </a:xfrm>
            <a:solidFill>
              <a:srgbClr val="BEB088"/>
            </a:solidFill>
          </p:grpSpPr>
          <p:sp>
            <p:nvSpPr>
              <p:cNvPr id="56" name="Ellipse 55">
                <a:extLst>
                  <a:ext uri="{FF2B5EF4-FFF2-40B4-BE49-F238E27FC236}">
                    <a16:creationId xmlns="" xmlns:a16="http://schemas.microsoft.com/office/drawing/2014/main" id="{00D35384-B281-4988-A9E4-6B561968AAA2}"/>
                  </a:ext>
                </a:extLst>
              </p:cNvPr>
              <p:cNvSpPr/>
              <p:nvPr/>
            </p:nvSpPr>
            <p:spPr bwMode="auto">
              <a:xfrm>
                <a:off x="10124338" y="3470196"/>
                <a:ext cx="432000" cy="43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a:ln>
                    <a:noFill/>
                  </a:ln>
                  <a:solidFill>
                    <a:schemeClr val="bg1"/>
                  </a:solidFill>
                  <a:effectLst/>
                  <a:uLnTx/>
                  <a:uFillTx/>
                  <a:latin typeface="Marianne" panose="02000000000000000000" pitchFamily="50" charset="0"/>
                  <a:ea typeface="+mn-ea"/>
                  <a:cs typeface="+mn-cs"/>
                </a:endParaRPr>
              </a:p>
            </p:txBody>
          </p:sp>
          <p:sp>
            <p:nvSpPr>
              <p:cNvPr id="57" name="ZoneTexte 56">
                <a:extLst>
                  <a:ext uri="{FF2B5EF4-FFF2-40B4-BE49-F238E27FC236}">
                    <a16:creationId xmlns="" xmlns:a16="http://schemas.microsoft.com/office/drawing/2014/main" id="{8042D148-882F-4CC5-BF01-D7407F44FDED}"/>
                  </a:ext>
                </a:extLst>
              </p:cNvPr>
              <p:cNvSpPr txBox="1"/>
              <p:nvPr/>
            </p:nvSpPr>
            <p:spPr bwMode="auto">
              <a:xfrm>
                <a:off x="10129508" y="3604912"/>
                <a:ext cx="421661" cy="162568"/>
              </a:xfrm>
              <a:prstGeom prst="rect">
                <a:avLst/>
              </a:prstGeom>
              <a:grpFill/>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 sz="1000" b="1" smtClean="0">
                    <a:solidFill>
                      <a:schemeClr val="bg1"/>
                    </a:solidFill>
                    <a:latin typeface="Marianne" panose="02000000000000000000" pitchFamily="50" charset="0"/>
                  </a:rPr>
                  <a:t>0</a:t>
                </a:r>
                <a:endParaRPr kumimoji="0" lang="fr-FR" sz="1000" b="1" i="0" u="none" strike="noStrike" kern="1200" cap="none" spc="0" normalizeH="0" baseline="0" noProof="0" dirty="0">
                  <a:ln>
                    <a:noFill/>
                  </a:ln>
                  <a:solidFill>
                    <a:schemeClr val="bg1"/>
                  </a:solidFill>
                  <a:effectLst/>
                  <a:uLnTx/>
                  <a:uFillTx/>
                  <a:latin typeface="Marianne" panose="02000000000000000000" pitchFamily="50" charset="0"/>
                </a:endParaRPr>
              </a:p>
            </p:txBody>
          </p:sp>
        </p:grpSp>
        <p:grpSp>
          <p:nvGrpSpPr>
            <p:cNvPr id="32" name="Groupe 31">
              <a:extLst>
                <a:ext uri="{FF2B5EF4-FFF2-40B4-BE49-F238E27FC236}">
                  <a16:creationId xmlns="" xmlns:a16="http://schemas.microsoft.com/office/drawing/2014/main" id="{9D7828C6-845A-440A-AA55-06143A5B6FB3}"/>
                </a:ext>
              </a:extLst>
            </p:cNvPr>
            <p:cNvGrpSpPr/>
            <p:nvPr/>
          </p:nvGrpSpPr>
          <p:grpSpPr>
            <a:xfrm>
              <a:off x="5605072" y="3570123"/>
              <a:ext cx="432000" cy="432000"/>
              <a:chOff x="10124338" y="3470196"/>
              <a:chExt cx="432000" cy="432000"/>
            </a:xfrm>
            <a:solidFill>
              <a:srgbClr val="BEB088"/>
            </a:solidFill>
          </p:grpSpPr>
          <p:sp>
            <p:nvSpPr>
              <p:cNvPr id="54" name="Ellipse 53">
                <a:extLst>
                  <a:ext uri="{FF2B5EF4-FFF2-40B4-BE49-F238E27FC236}">
                    <a16:creationId xmlns="" xmlns:a16="http://schemas.microsoft.com/office/drawing/2014/main" id="{25762306-3E04-4C05-824D-D80BE85E0F37}"/>
                  </a:ext>
                </a:extLst>
              </p:cNvPr>
              <p:cNvSpPr/>
              <p:nvPr/>
            </p:nvSpPr>
            <p:spPr bwMode="auto">
              <a:xfrm>
                <a:off x="10124338" y="3470196"/>
                <a:ext cx="432000" cy="43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a:ln>
                    <a:noFill/>
                  </a:ln>
                  <a:solidFill>
                    <a:schemeClr val="bg1"/>
                  </a:solidFill>
                  <a:effectLst/>
                  <a:uLnTx/>
                  <a:uFillTx/>
                  <a:latin typeface="Marianne" panose="02000000000000000000" pitchFamily="50" charset="0"/>
                  <a:ea typeface="+mn-ea"/>
                  <a:cs typeface="+mn-cs"/>
                </a:endParaRPr>
              </a:p>
            </p:txBody>
          </p:sp>
          <p:sp>
            <p:nvSpPr>
              <p:cNvPr id="55" name="ZoneTexte 54">
                <a:extLst>
                  <a:ext uri="{FF2B5EF4-FFF2-40B4-BE49-F238E27FC236}">
                    <a16:creationId xmlns="" xmlns:a16="http://schemas.microsoft.com/office/drawing/2014/main" id="{5D7B23CE-5E11-47E2-BA10-B8106AFCADAD}"/>
                  </a:ext>
                </a:extLst>
              </p:cNvPr>
              <p:cNvSpPr txBox="1"/>
              <p:nvPr/>
            </p:nvSpPr>
            <p:spPr bwMode="auto">
              <a:xfrm>
                <a:off x="10129508" y="3604912"/>
                <a:ext cx="421661" cy="162568"/>
              </a:xfrm>
              <a:prstGeom prst="rect">
                <a:avLst/>
              </a:prstGeom>
              <a:grpFill/>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 sz="1000" b="1">
                    <a:solidFill>
                      <a:schemeClr val="bg1"/>
                    </a:solidFill>
                    <a:latin typeface="Marianne" panose="02000000000000000000" pitchFamily="50" charset="0"/>
                  </a:rPr>
                  <a:t>5</a:t>
                </a:r>
                <a:endParaRPr kumimoji="0" lang="fr-FR" sz="1000" b="1" i="0" u="none" strike="noStrike" kern="1200" cap="none" spc="0" normalizeH="0" baseline="0" noProof="0" dirty="0">
                  <a:ln>
                    <a:noFill/>
                  </a:ln>
                  <a:solidFill>
                    <a:schemeClr val="bg1"/>
                  </a:solidFill>
                  <a:effectLst/>
                  <a:uLnTx/>
                  <a:uFillTx/>
                  <a:latin typeface="Marianne" panose="02000000000000000000" pitchFamily="50" charset="0"/>
                  <a:ea typeface="+mn-ea"/>
                  <a:cs typeface="+mn-cs"/>
                </a:endParaRPr>
              </a:p>
            </p:txBody>
          </p:sp>
        </p:grpSp>
        <p:grpSp>
          <p:nvGrpSpPr>
            <p:cNvPr id="33" name="Groupe 32">
              <a:extLst>
                <a:ext uri="{FF2B5EF4-FFF2-40B4-BE49-F238E27FC236}">
                  <a16:creationId xmlns="" xmlns:a16="http://schemas.microsoft.com/office/drawing/2014/main" id="{DCE9E145-E72C-495B-9E85-9C38DD049F9E}"/>
                </a:ext>
              </a:extLst>
            </p:cNvPr>
            <p:cNvGrpSpPr/>
            <p:nvPr/>
          </p:nvGrpSpPr>
          <p:grpSpPr>
            <a:xfrm>
              <a:off x="4841571" y="3180075"/>
              <a:ext cx="432000" cy="432000"/>
              <a:chOff x="10124338" y="3470196"/>
              <a:chExt cx="432000" cy="432000"/>
            </a:xfrm>
            <a:solidFill>
              <a:srgbClr val="BEB088"/>
            </a:solidFill>
          </p:grpSpPr>
          <p:sp>
            <p:nvSpPr>
              <p:cNvPr id="52" name="Ellipse 51">
                <a:extLst>
                  <a:ext uri="{FF2B5EF4-FFF2-40B4-BE49-F238E27FC236}">
                    <a16:creationId xmlns="" xmlns:a16="http://schemas.microsoft.com/office/drawing/2014/main" id="{F8986C5F-1365-4C35-B21C-E962551F9C3F}"/>
                  </a:ext>
                </a:extLst>
              </p:cNvPr>
              <p:cNvSpPr/>
              <p:nvPr/>
            </p:nvSpPr>
            <p:spPr bwMode="auto">
              <a:xfrm>
                <a:off x="10124338" y="3470196"/>
                <a:ext cx="432000" cy="43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a:ln>
                    <a:noFill/>
                  </a:ln>
                  <a:solidFill>
                    <a:schemeClr val="bg1"/>
                  </a:solidFill>
                  <a:effectLst/>
                  <a:uLnTx/>
                  <a:uFillTx/>
                  <a:latin typeface="Marianne" panose="02000000000000000000" pitchFamily="50" charset="0"/>
                  <a:ea typeface="+mn-ea"/>
                  <a:cs typeface="+mn-cs"/>
                </a:endParaRPr>
              </a:p>
            </p:txBody>
          </p:sp>
          <p:sp>
            <p:nvSpPr>
              <p:cNvPr id="53" name="ZoneTexte 52">
                <a:extLst>
                  <a:ext uri="{FF2B5EF4-FFF2-40B4-BE49-F238E27FC236}">
                    <a16:creationId xmlns="" xmlns:a16="http://schemas.microsoft.com/office/drawing/2014/main" id="{1B3489F8-8FD2-4733-B7AF-664632FE85E8}"/>
                  </a:ext>
                </a:extLst>
              </p:cNvPr>
              <p:cNvSpPr txBox="1"/>
              <p:nvPr/>
            </p:nvSpPr>
            <p:spPr bwMode="auto">
              <a:xfrm>
                <a:off x="10129508" y="3604912"/>
                <a:ext cx="421661" cy="162568"/>
              </a:xfrm>
              <a:prstGeom prst="rect">
                <a:avLst/>
              </a:prstGeom>
              <a:grpFill/>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 sz="1000" b="1" smtClean="0">
                    <a:solidFill>
                      <a:schemeClr val="bg1"/>
                    </a:solidFill>
                    <a:latin typeface="Marianne" panose="02000000000000000000" pitchFamily="50" charset="0"/>
                  </a:rPr>
                  <a:t>2</a:t>
                </a:r>
                <a:endParaRPr kumimoji="0" lang="fr-FR" sz="1000" b="1" i="0" u="none" strike="noStrike" kern="1200" cap="none" spc="0" normalizeH="0" baseline="0" noProof="0" dirty="0">
                  <a:ln>
                    <a:noFill/>
                  </a:ln>
                  <a:solidFill>
                    <a:schemeClr val="bg1"/>
                  </a:solidFill>
                  <a:effectLst/>
                  <a:uLnTx/>
                  <a:uFillTx/>
                  <a:latin typeface="Marianne" panose="02000000000000000000" pitchFamily="50" charset="0"/>
                </a:endParaRPr>
              </a:p>
            </p:txBody>
          </p:sp>
        </p:grpSp>
        <p:grpSp>
          <p:nvGrpSpPr>
            <p:cNvPr id="34" name="Groupe 33">
              <a:extLst>
                <a:ext uri="{FF2B5EF4-FFF2-40B4-BE49-F238E27FC236}">
                  <a16:creationId xmlns="" xmlns:a16="http://schemas.microsoft.com/office/drawing/2014/main" id="{EEAA5066-3267-4C19-8C90-69CFE6D58D0E}"/>
                </a:ext>
              </a:extLst>
            </p:cNvPr>
            <p:cNvGrpSpPr/>
            <p:nvPr/>
          </p:nvGrpSpPr>
          <p:grpSpPr>
            <a:xfrm>
              <a:off x="4638371" y="2443336"/>
              <a:ext cx="432000" cy="432000"/>
              <a:chOff x="10124338" y="3470196"/>
              <a:chExt cx="432000" cy="432000"/>
            </a:xfrm>
            <a:solidFill>
              <a:srgbClr val="BEB088"/>
            </a:solidFill>
          </p:grpSpPr>
          <p:sp>
            <p:nvSpPr>
              <p:cNvPr id="50" name="Ellipse 49">
                <a:extLst>
                  <a:ext uri="{FF2B5EF4-FFF2-40B4-BE49-F238E27FC236}">
                    <a16:creationId xmlns="" xmlns:a16="http://schemas.microsoft.com/office/drawing/2014/main" id="{A75E0953-1C83-498E-8DBC-F341102CF96A}"/>
                  </a:ext>
                </a:extLst>
              </p:cNvPr>
              <p:cNvSpPr/>
              <p:nvPr/>
            </p:nvSpPr>
            <p:spPr bwMode="auto">
              <a:xfrm>
                <a:off x="10124338" y="3470196"/>
                <a:ext cx="432000" cy="43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a:ln>
                    <a:noFill/>
                  </a:ln>
                  <a:solidFill>
                    <a:schemeClr val="bg1"/>
                  </a:solidFill>
                  <a:effectLst/>
                  <a:uLnTx/>
                  <a:uFillTx/>
                  <a:latin typeface="Marianne" panose="02000000000000000000" pitchFamily="50" charset="0"/>
                  <a:ea typeface="+mn-ea"/>
                  <a:cs typeface="+mn-cs"/>
                </a:endParaRPr>
              </a:p>
            </p:txBody>
          </p:sp>
          <p:sp>
            <p:nvSpPr>
              <p:cNvPr id="51" name="ZoneTexte 50">
                <a:extLst>
                  <a:ext uri="{FF2B5EF4-FFF2-40B4-BE49-F238E27FC236}">
                    <a16:creationId xmlns="" xmlns:a16="http://schemas.microsoft.com/office/drawing/2014/main" id="{F4F4C48A-EB70-4B24-918F-F9B395132859}"/>
                  </a:ext>
                </a:extLst>
              </p:cNvPr>
              <p:cNvSpPr txBox="1"/>
              <p:nvPr/>
            </p:nvSpPr>
            <p:spPr bwMode="auto">
              <a:xfrm>
                <a:off x="10129508" y="3604912"/>
                <a:ext cx="421661" cy="162568"/>
              </a:xfrm>
              <a:prstGeom prst="rect">
                <a:avLst/>
              </a:prstGeom>
              <a:grpFill/>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 sz="1000" b="1" smtClean="0">
                    <a:solidFill>
                      <a:schemeClr val="bg1"/>
                    </a:solidFill>
                    <a:latin typeface="Marianne" panose="02000000000000000000" pitchFamily="50" charset="0"/>
                  </a:rPr>
                  <a:t>0</a:t>
                </a:r>
                <a:endParaRPr kumimoji="0" lang="fr-FR" sz="1000" b="1" i="0" u="none" strike="noStrike" kern="1200" cap="none" spc="0" normalizeH="0" baseline="0" noProof="0" dirty="0">
                  <a:ln>
                    <a:noFill/>
                  </a:ln>
                  <a:solidFill>
                    <a:schemeClr val="bg1"/>
                  </a:solidFill>
                  <a:effectLst/>
                  <a:uLnTx/>
                  <a:uFillTx/>
                  <a:latin typeface="Marianne" panose="02000000000000000000" pitchFamily="50" charset="0"/>
                </a:endParaRPr>
              </a:p>
            </p:txBody>
          </p:sp>
        </p:grpSp>
        <p:grpSp>
          <p:nvGrpSpPr>
            <p:cNvPr id="35" name="Groupe 34">
              <a:extLst>
                <a:ext uri="{FF2B5EF4-FFF2-40B4-BE49-F238E27FC236}">
                  <a16:creationId xmlns="" xmlns:a16="http://schemas.microsoft.com/office/drawing/2014/main" id="{6BE65B8B-0254-411F-B294-8687801CF2D1}"/>
                </a:ext>
              </a:extLst>
            </p:cNvPr>
            <p:cNvGrpSpPr/>
            <p:nvPr/>
          </p:nvGrpSpPr>
          <p:grpSpPr>
            <a:xfrm>
              <a:off x="4774771" y="1469112"/>
              <a:ext cx="432000" cy="432000"/>
              <a:chOff x="10124338" y="3470196"/>
              <a:chExt cx="432000" cy="432000"/>
            </a:xfrm>
            <a:solidFill>
              <a:srgbClr val="BEB088"/>
            </a:solidFill>
          </p:grpSpPr>
          <p:sp>
            <p:nvSpPr>
              <p:cNvPr id="48" name="Ellipse 47">
                <a:extLst>
                  <a:ext uri="{FF2B5EF4-FFF2-40B4-BE49-F238E27FC236}">
                    <a16:creationId xmlns="" xmlns:a16="http://schemas.microsoft.com/office/drawing/2014/main" id="{51555E0F-360A-4421-944C-2C533AC08D82}"/>
                  </a:ext>
                </a:extLst>
              </p:cNvPr>
              <p:cNvSpPr/>
              <p:nvPr/>
            </p:nvSpPr>
            <p:spPr bwMode="auto">
              <a:xfrm>
                <a:off x="10124338" y="3470196"/>
                <a:ext cx="432000" cy="43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a:ln>
                    <a:noFill/>
                  </a:ln>
                  <a:solidFill>
                    <a:schemeClr val="bg1"/>
                  </a:solidFill>
                  <a:effectLst/>
                  <a:uLnTx/>
                  <a:uFillTx/>
                  <a:latin typeface="Marianne" panose="02000000000000000000" pitchFamily="50" charset="0"/>
                  <a:ea typeface="+mn-ea"/>
                  <a:cs typeface="+mn-cs"/>
                </a:endParaRPr>
              </a:p>
            </p:txBody>
          </p:sp>
          <p:sp>
            <p:nvSpPr>
              <p:cNvPr id="49" name="ZoneTexte 48">
                <a:extLst>
                  <a:ext uri="{FF2B5EF4-FFF2-40B4-BE49-F238E27FC236}">
                    <a16:creationId xmlns="" xmlns:a16="http://schemas.microsoft.com/office/drawing/2014/main" id="{2041B9D3-8106-415F-A0FD-F536328DE129}"/>
                  </a:ext>
                </a:extLst>
              </p:cNvPr>
              <p:cNvSpPr txBox="1"/>
              <p:nvPr/>
            </p:nvSpPr>
            <p:spPr bwMode="auto">
              <a:xfrm>
                <a:off x="10129508" y="3604912"/>
                <a:ext cx="421661" cy="162568"/>
              </a:xfrm>
              <a:prstGeom prst="rect">
                <a:avLst/>
              </a:prstGeom>
              <a:grpFill/>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 sz="1000" b="1">
                    <a:solidFill>
                      <a:schemeClr val="bg1"/>
                    </a:solidFill>
                    <a:latin typeface="Marianne" panose="02000000000000000000" pitchFamily="50" charset="0"/>
                  </a:rPr>
                  <a:t>1</a:t>
                </a:r>
                <a:endParaRPr kumimoji="0" lang="fr-FR" sz="1000" b="1" i="0" u="none" strike="noStrike" kern="1200" cap="none" spc="0" normalizeH="0" baseline="0" noProof="0" dirty="0">
                  <a:ln>
                    <a:noFill/>
                  </a:ln>
                  <a:solidFill>
                    <a:schemeClr val="bg1"/>
                  </a:solidFill>
                  <a:effectLst/>
                  <a:uLnTx/>
                  <a:uFillTx/>
                  <a:latin typeface="Marianne" panose="02000000000000000000" pitchFamily="50" charset="0"/>
                  <a:ea typeface="+mn-ea"/>
                  <a:cs typeface="+mn-cs"/>
                </a:endParaRPr>
              </a:p>
            </p:txBody>
          </p:sp>
        </p:grpSp>
        <p:grpSp>
          <p:nvGrpSpPr>
            <p:cNvPr id="36" name="Groupe 35">
              <a:extLst>
                <a:ext uri="{FF2B5EF4-FFF2-40B4-BE49-F238E27FC236}">
                  <a16:creationId xmlns="" xmlns:a16="http://schemas.microsoft.com/office/drawing/2014/main" id="{ABFF00A9-9B62-4F7E-85FB-5B309B05362A}"/>
                </a:ext>
              </a:extLst>
            </p:cNvPr>
            <p:cNvGrpSpPr/>
            <p:nvPr/>
          </p:nvGrpSpPr>
          <p:grpSpPr>
            <a:xfrm>
              <a:off x="5756023" y="1033950"/>
              <a:ext cx="432000" cy="432000"/>
              <a:chOff x="10124338" y="3470196"/>
              <a:chExt cx="432000" cy="432000"/>
            </a:xfrm>
            <a:solidFill>
              <a:srgbClr val="BEB088"/>
            </a:solidFill>
          </p:grpSpPr>
          <p:sp>
            <p:nvSpPr>
              <p:cNvPr id="46" name="Ellipse 45">
                <a:extLst>
                  <a:ext uri="{FF2B5EF4-FFF2-40B4-BE49-F238E27FC236}">
                    <a16:creationId xmlns="" xmlns:a16="http://schemas.microsoft.com/office/drawing/2014/main" id="{12710B81-6A2B-4CE3-B7B5-14EC71634639}"/>
                  </a:ext>
                </a:extLst>
              </p:cNvPr>
              <p:cNvSpPr/>
              <p:nvPr/>
            </p:nvSpPr>
            <p:spPr bwMode="auto">
              <a:xfrm>
                <a:off x="10124338" y="3470196"/>
                <a:ext cx="432000" cy="43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a:ln>
                    <a:noFill/>
                  </a:ln>
                  <a:solidFill>
                    <a:schemeClr val="bg1"/>
                  </a:solidFill>
                  <a:effectLst/>
                  <a:uLnTx/>
                  <a:uFillTx/>
                  <a:latin typeface="Marianne" panose="02000000000000000000" pitchFamily="50" charset="0"/>
                  <a:ea typeface="+mn-ea"/>
                  <a:cs typeface="+mn-cs"/>
                </a:endParaRPr>
              </a:p>
            </p:txBody>
          </p:sp>
          <p:sp>
            <p:nvSpPr>
              <p:cNvPr id="47" name="ZoneTexte 46">
                <a:extLst>
                  <a:ext uri="{FF2B5EF4-FFF2-40B4-BE49-F238E27FC236}">
                    <a16:creationId xmlns="" xmlns:a16="http://schemas.microsoft.com/office/drawing/2014/main" id="{93BE6DF9-44CE-4672-8782-B1C486E9FAD0}"/>
                  </a:ext>
                </a:extLst>
              </p:cNvPr>
              <p:cNvSpPr txBox="1"/>
              <p:nvPr/>
            </p:nvSpPr>
            <p:spPr bwMode="auto">
              <a:xfrm>
                <a:off x="10129508" y="3604912"/>
                <a:ext cx="421661" cy="162568"/>
              </a:xfrm>
              <a:prstGeom prst="rect">
                <a:avLst/>
              </a:prstGeom>
              <a:grpFill/>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 sz="1000" b="1" i="0" u="none" strike="noStrike" kern="1200" cap="none" spc="0" normalizeH="0" baseline="0" noProof="0" smtClean="0">
                    <a:ln>
                      <a:noFill/>
                    </a:ln>
                    <a:solidFill>
                      <a:schemeClr val="bg1"/>
                    </a:solidFill>
                    <a:effectLst/>
                    <a:uLnTx/>
                    <a:uFillTx/>
                    <a:latin typeface="Marianne" panose="02000000000000000000" pitchFamily="50" charset="0"/>
                  </a:rPr>
                  <a:t>3</a:t>
                </a:r>
                <a:endParaRPr kumimoji="0" lang="fr-FR" sz="1000" b="1" i="0" u="none" strike="noStrike" kern="1200" cap="none" spc="0" normalizeH="0" baseline="0" noProof="0" dirty="0">
                  <a:ln>
                    <a:noFill/>
                  </a:ln>
                  <a:solidFill>
                    <a:schemeClr val="bg1"/>
                  </a:solidFill>
                  <a:effectLst/>
                  <a:uLnTx/>
                  <a:uFillTx/>
                  <a:latin typeface="Marianne" panose="02000000000000000000" pitchFamily="50" charset="0"/>
                </a:endParaRPr>
              </a:p>
            </p:txBody>
          </p:sp>
        </p:grpSp>
        <p:grpSp>
          <p:nvGrpSpPr>
            <p:cNvPr id="37" name="Groupe 36">
              <a:extLst>
                <a:ext uri="{FF2B5EF4-FFF2-40B4-BE49-F238E27FC236}">
                  <a16:creationId xmlns="" xmlns:a16="http://schemas.microsoft.com/office/drawing/2014/main" id="{EE1FDDA1-5F86-4E5E-A4D4-856A5A53533E}"/>
                </a:ext>
              </a:extLst>
            </p:cNvPr>
            <p:cNvGrpSpPr/>
            <p:nvPr/>
          </p:nvGrpSpPr>
          <p:grpSpPr>
            <a:xfrm>
              <a:off x="5921123" y="1820606"/>
              <a:ext cx="432000" cy="432000"/>
              <a:chOff x="10124338" y="3470196"/>
              <a:chExt cx="432000" cy="432000"/>
            </a:xfrm>
            <a:solidFill>
              <a:srgbClr val="BEB088"/>
            </a:solidFill>
          </p:grpSpPr>
          <p:sp>
            <p:nvSpPr>
              <p:cNvPr id="44" name="Ellipse 43">
                <a:extLst>
                  <a:ext uri="{FF2B5EF4-FFF2-40B4-BE49-F238E27FC236}">
                    <a16:creationId xmlns="" xmlns:a16="http://schemas.microsoft.com/office/drawing/2014/main" id="{0A4A0167-F67E-44EB-86F1-579E81F5358F}"/>
                  </a:ext>
                </a:extLst>
              </p:cNvPr>
              <p:cNvSpPr/>
              <p:nvPr/>
            </p:nvSpPr>
            <p:spPr bwMode="auto">
              <a:xfrm>
                <a:off x="10124338" y="3470196"/>
                <a:ext cx="432000" cy="43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a:ln>
                    <a:noFill/>
                  </a:ln>
                  <a:solidFill>
                    <a:schemeClr val="bg1"/>
                  </a:solidFill>
                  <a:effectLst/>
                  <a:uLnTx/>
                  <a:uFillTx/>
                  <a:latin typeface="Marianne" panose="02000000000000000000" pitchFamily="50" charset="0"/>
                  <a:ea typeface="+mn-ea"/>
                  <a:cs typeface="+mn-cs"/>
                </a:endParaRPr>
              </a:p>
            </p:txBody>
          </p:sp>
          <p:sp>
            <p:nvSpPr>
              <p:cNvPr id="45" name="ZoneTexte 44">
                <a:extLst>
                  <a:ext uri="{FF2B5EF4-FFF2-40B4-BE49-F238E27FC236}">
                    <a16:creationId xmlns="" xmlns:a16="http://schemas.microsoft.com/office/drawing/2014/main" id="{2041489C-53AA-4BFE-AABD-722953DF3B13}"/>
                  </a:ext>
                </a:extLst>
              </p:cNvPr>
              <p:cNvSpPr txBox="1"/>
              <p:nvPr/>
            </p:nvSpPr>
            <p:spPr bwMode="auto">
              <a:xfrm>
                <a:off x="10129508" y="3604912"/>
                <a:ext cx="421661" cy="162568"/>
              </a:xfrm>
              <a:prstGeom prst="rect">
                <a:avLst/>
              </a:prstGeom>
              <a:grpFill/>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 sz="1000" b="1" smtClean="0">
                    <a:solidFill>
                      <a:schemeClr val="bg1"/>
                    </a:solidFill>
                    <a:latin typeface="Marianne" panose="02000000000000000000" pitchFamily="50" charset="0"/>
                  </a:rPr>
                  <a:t>4</a:t>
                </a:r>
                <a:r>
                  <a:rPr lang="" sz="1000" b="1" dirty="0" smtClean="0">
                    <a:solidFill>
                      <a:schemeClr val="bg1"/>
                    </a:solidFill>
                    <a:latin typeface="Marianne" panose="02000000000000000000" pitchFamily="50" charset="0"/>
                  </a:rPr>
                  <a:t>6</a:t>
                </a:r>
                <a:endParaRPr kumimoji="0" lang="fr-FR" sz="1000" b="1" i="0" u="none" strike="noStrike" kern="1200" cap="none" spc="0" normalizeH="0" baseline="0" noProof="0" dirty="0">
                  <a:ln>
                    <a:noFill/>
                  </a:ln>
                  <a:solidFill>
                    <a:schemeClr val="bg1"/>
                  </a:solidFill>
                  <a:effectLst/>
                  <a:uLnTx/>
                  <a:uFillTx/>
                  <a:latin typeface="Marianne" panose="02000000000000000000" pitchFamily="50" charset="0"/>
                </a:endParaRPr>
              </a:p>
            </p:txBody>
          </p:sp>
        </p:grpSp>
        <p:grpSp>
          <p:nvGrpSpPr>
            <p:cNvPr id="38" name="Groupe 37">
              <a:extLst>
                <a:ext uri="{FF2B5EF4-FFF2-40B4-BE49-F238E27FC236}">
                  <a16:creationId xmlns="" xmlns:a16="http://schemas.microsoft.com/office/drawing/2014/main" id="{00E45BCF-9204-4992-A8AB-BAB3C4EA7399}"/>
                </a:ext>
              </a:extLst>
            </p:cNvPr>
            <p:cNvGrpSpPr/>
            <p:nvPr/>
          </p:nvGrpSpPr>
          <p:grpSpPr>
            <a:xfrm>
              <a:off x="5565523" y="2302458"/>
              <a:ext cx="432000" cy="432000"/>
              <a:chOff x="10124338" y="3470196"/>
              <a:chExt cx="432000" cy="432000"/>
            </a:xfrm>
            <a:solidFill>
              <a:srgbClr val="BEB088"/>
            </a:solidFill>
          </p:grpSpPr>
          <p:sp>
            <p:nvSpPr>
              <p:cNvPr id="42" name="Ellipse 41">
                <a:extLst>
                  <a:ext uri="{FF2B5EF4-FFF2-40B4-BE49-F238E27FC236}">
                    <a16:creationId xmlns="" xmlns:a16="http://schemas.microsoft.com/office/drawing/2014/main" id="{A51AD4A9-22D6-406B-BBFB-2310D084626B}"/>
                  </a:ext>
                </a:extLst>
              </p:cNvPr>
              <p:cNvSpPr/>
              <p:nvPr/>
            </p:nvSpPr>
            <p:spPr bwMode="auto">
              <a:xfrm>
                <a:off x="10124338" y="3470196"/>
                <a:ext cx="432000" cy="43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a:ln>
                    <a:noFill/>
                  </a:ln>
                  <a:solidFill>
                    <a:schemeClr val="bg1"/>
                  </a:solidFill>
                  <a:effectLst/>
                  <a:uLnTx/>
                  <a:uFillTx/>
                  <a:latin typeface="Marianne" panose="02000000000000000000" pitchFamily="50" charset="0"/>
                  <a:ea typeface="+mn-ea"/>
                  <a:cs typeface="+mn-cs"/>
                </a:endParaRPr>
              </a:p>
            </p:txBody>
          </p:sp>
          <p:sp>
            <p:nvSpPr>
              <p:cNvPr id="43" name="ZoneTexte 42">
                <a:extLst>
                  <a:ext uri="{FF2B5EF4-FFF2-40B4-BE49-F238E27FC236}">
                    <a16:creationId xmlns="" xmlns:a16="http://schemas.microsoft.com/office/drawing/2014/main" id="{891CB0AA-B9C5-4E9C-9864-1FD38FE142A2}"/>
                  </a:ext>
                </a:extLst>
              </p:cNvPr>
              <p:cNvSpPr txBox="1"/>
              <p:nvPr/>
            </p:nvSpPr>
            <p:spPr bwMode="auto">
              <a:xfrm>
                <a:off x="10129508" y="3604912"/>
                <a:ext cx="421661" cy="162568"/>
              </a:xfrm>
              <a:prstGeom prst="rect">
                <a:avLst/>
              </a:prstGeom>
              <a:grpFill/>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 sz="1000" b="1" i="0" u="none" strike="noStrike" kern="1200" cap="none" spc="0" normalizeH="0" baseline="0" noProof="0" smtClean="0">
                    <a:ln>
                      <a:noFill/>
                    </a:ln>
                    <a:solidFill>
                      <a:schemeClr val="bg1"/>
                    </a:solidFill>
                    <a:effectLst/>
                    <a:uLnTx/>
                    <a:uFillTx/>
                    <a:latin typeface="Marianne" panose="02000000000000000000" pitchFamily="50" charset="0"/>
                    <a:ea typeface="+mn-ea"/>
                    <a:cs typeface="+mn-cs"/>
                  </a:rPr>
                  <a:t>1</a:t>
                </a:r>
                <a:endParaRPr kumimoji="0" lang="fr-FR" sz="1000" b="1" i="0" u="none" strike="noStrike" kern="1200" cap="none" spc="0" normalizeH="0" baseline="0" noProof="0" dirty="0">
                  <a:ln>
                    <a:noFill/>
                  </a:ln>
                  <a:solidFill>
                    <a:schemeClr val="bg1"/>
                  </a:solidFill>
                  <a:effectLst/>
                  <a:uLnTx/>
                  <a:uFillTx/>
                  <a:latin typeface="Marianne" panose="02000000000000000000" pitchFamily="50" charset="0"/>
                  <a:ea typeface="+mn-ea"/>
                  <a:cs typeface="+mn-cs"/>
                </a:endParaRPr>
              </a:p>
            </p:txBody>
          </p:sp>
        </p:grpSp>
        <p:grpSp>
          <p:nvGrpSpPr>
            <p:cNvPr id="39" name="Groupe 38">
              <a:extLst>
                <a:ext uri="{FF2B5EF4-FFF2-40B4-BE49-F238E27FC236}">
                  <a16:creationId xmlns="" xmlns:a16="http://schemas.microsoft.com/office/drawing/2014/main" id="{E85B5D95-1FAE-4B51-B5DF-4CD3A8B45CDC}"/>
                </a:ext>
              </a:extLst>
            </p:cNvPr>
            <p:cNvGrpSpPr/>
            <p:nvPr/>
          </p:nvGrpSpPr>
          <p:grpSpPr>
            <a:xfrm>
              <a:off x="4117671" y="1922038"/>
              <a:ext cx="432000" cy="432000"/>
              <a:chOff x="10124338" y="3470196"/>
              <a:chExt cx="432000" cy="432000"/>
            </a:xfrm>
            <a:solidFill>
              <a:srgbClr val="BEB088"/>
            </a:solidFill>
          </p:grpSpPr>
          <p:sp>
            <p:nvSpPr>
              <p:cNvPr id="40" name="Ellipse 39">
                <a:extLst>
                  <a:ext uri="{FF2B5EF4-FFF2-40B4-BE49-F238E27FC236}">
                    <a16:creationId xmlns="" xmlns:a16="http://schemas.microsoft.com/office/drawing/2014/main" id="{476FBF39-3C10-40D4-9FE9-321DCD822147}"/>
                  </a:ext>
                </a:extLst>
              </p:cNvPr>
              <p:cNvSpPr/>
              <p:nvPr/>
            </p:nvSpPr>
            <p:spPr bwMode="auto">
              <a:xfrm>
                <a:off x="10124338" y="3470196"/>
                <a:ext cx="432000" cy="43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a:ln>
                    <a:noFill/>
                  </a:ln>
                  <a:solidFill>
                    <a:schemeClr val="bg1"/>
                  </a:solidFill>
                  <a:effectLst/>
                  <a:uLnTx/>
                  <a:uFillTx/>
                  <a:latin typeface="Marianne" panose="02000000000000000000" pitchFamily="50" charset="0"/>
                  <a:ea typeface="+mn-ea"/>
                  <a:cs typeface="+mn-cs"/>
                </a:endParaRPr>
              </a:p>
            </p:txBody>
          </p:sp>
          <p:sp>
            <p:nvSpPr>
              <p:cNvPr id="41" name="ZoneTexte 40">
                <a:extLst>
                  <a:ext uri="{FF2B5EF4-FFF2-40B4-BE49-F238E27FC236}">
                    <a16:creationId xmlns="" xmlns:a16="http://schemas.microsoft.com/office/drawing/2014/main" id="{8D488328-48CE-43A2-9FB8-D26F530EFBF5}"/>
                  </a:ext>
                </a:extLst>
              </p:cNvPr>
              <p:cNvSpPr txBox="1"/>
              <p:nvPr/>
            </p:nvSpPr>
            <p:spPr bwMode="auto">
              <a:xfrm>
                <a:off x="10129508" y="3604912"/>
                <a:ext cx="421661" cy="162568"/>
              </a:xfrm>
              <a:prstGeom prst="rect">
                <a:avLst/>
              </a:prstGeom>
              <a:grpFill/>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 sz="1000" b="1">
                    <a:solidFill>
                      <a:schemeClr val="bg1"/>
                    </a:solidFill>
                    <a:latin typeface="Marianne" panose="02000000000000000000" pitchFamily="50" charset="0"/>
                  </a:rPr>
                  <a:t>2</a:t>
                </a:r>
                <a:endParaRPr kumimoji="0" lang="fr-FR" sz="1000" b="1" i="0" u="none" strike="noStrike" kern="1200" cap="none" spc="0" normalizeH="0" baseline="0" noProof="0" dirty="0">
                  <a:ln>
                    <a:noFill/>
                  </a:ln>
                  <a:solidFill>
                    <a:schemeClr val="bg1"/>
                  </a:solidFill>
                  <a:effectLst/>
                  <a:uLnTx/>
                  <a:uFillTx/>
                  <a:latin typeface="Marianne" panose="02000000000000000000" pitchFamily="50" charset="0"/>
                  <a:ea typeface="+mn-ea"/>
                  <a:cs typeface="+mn-cs"/>
                </a:endParaRPr>
              </a:p>
            </p:txBody>
          </p:sp>
        </p:grpSp>
      </p:grpSp>
      <p:sp>
        <p:nvSpPr>
          <p:cNvPr id="141" name="Rectangle 140"/>
          <p:cNvSpPr/>
          <p:nvPr/>
        </p:nvSpPr>
        <p:spPr>
          <a:xfrm>
            <a:off x="3347864" y="916906"/>
            <a:ext cx="2592288" cy="276999"/>
          </a:xfrm>
          <a:prstGeom prst="rect">
            <a:avLst/>
          </a:prstGeom>
          <a:solidFill>
            <a:srgbClr val="F3BCA7"/>
          </a:solidFill>
        </p:spPr>
        <p:txBody>
          <a:bodyPr wrap="square">
            <a:spAutoFit/>
          </a:bodyPr>
          <a:lstStyle/>
          <a:p>
            <a:pPr algn="ctr"/>
            <a:r>
              <a:rPr lang="fr-FR" sz="1200" b="1" dirty="0">
                <a:solidFill>
                  <a:schemeClr val="bg1"/>
                </a:solidFill>
                <a:latin typeface="+mj-lt"/>
                <a:sym typeface="Wingdings" panose="05000000000000000000" pitchFamily="2" charset="2"/>
              </a:rPr>
              <a:t>MA PRIME RÉNOV</a:t>
            </a:r>
            <a:r>
              <a:rPr lang="fr-FR" sz="1200" b="1" dirty="0" smtClean="0">
                <a:solidFill>
                  <a:schemeClr val="bg1"/>
                </a:solidFill>
                <a:latin typeface="+mj-lt"/>
                <a:sym typeface="Wingdings" panose="05000000000000000000" pitchFamily="2" charset="2"/>
              </a:rPr>
              <a:t>’</a:t>
            </a:r>
            <a:r>
              <a:rPr lang="" sz="1200" b="1" dirty="0" smtClean="0">
                <a:solidFill>
                  <a:schemeClr val="bg1"/>
                </a:solidFill>
                <a:latin typeface="+mj-lt"/>
                <a:sym typeface="Wingdings" panose="05000000000000000000" pitchFamily="2" charset="2"/>
              </a:rPr>
              <a:t> S</a:t>
            </a:r>
            <a:r>
              <a:rPr lang="fr-FR" sz="1200" b="1" dirty="0">
                <a:solidFill>
                  <a:schemeClr val="bg1"/>
                </a:solidFill>
                <a:sym typeface="Wingdings" panose="05000000000000000000" pitchFamily="2" charset="2"/>
              </a:rPr>
              <a:t>É</a:t>
            </a:r>
            <a:r>
              <a:rPr lang="" sz="1200" b="1" dirty="0" smtClean="0">
                <a:solidFill>
                  <a:schemeClr val="bg1"/>
                </a:solidFill>
                <a:latin typeface="+mj-lt"/>
                <a:sym typeface="Wingdings" panose="05000000000000000000" pitchFamily="2" charset="2"/>
              </a:rPr>
              <a:t>R</a:t>
            </a:r>
            <a:r>
              <a:rPr lang="fr-FR" sz="1200" b="1" dirty="0">
                <a:solidFill>
                  <a:schemeClr val="bg1"/>
                </a:solidFill>
                <a:sym typeface="Wingdings" panose="05000000000000000000" pitchFamily="2" charset="2"/>
              </a:rPr>
              <a:t>É</a:t>
            </a:r>
            <a:r>
              <a:rPr lang="" sz="1200" b="1" dirty="0" smtClean="0">
                <a:solidFill>
                  <a:schemeClr val="bg1"/>
                </a:solidFill>
                <a:latin typeface="+mj-lt"/>
                <a:sym typeface="Wingdings" panose="05000000000000000000" pitchFamily="2" charset="2"/>
              </a:rPr>
              <a:t>NIT</a:t>
            </a:r>
            <a:r>
              <a:rPr lang="fr-FR" sz="1200" b="1" dirty="0">
                <a:solidFill>
                  <a:schemeClr val="bg1"/>
                </a:solidFill>
                <a:sym typeface="Wingdings" panose="05000000000000000000" pitchFamily="2" charset="2"/>
              </a:rPr>
              <a:t>É</a:t>
            </a:r>
            <a:endParaRPr lang="fr-FR" sz="1200" b="1" dirty="0">
              <a:solidFill>
                <a:schemeClr val="bg1"/>
              </a:solidFill>
              <a:latin typeface="+mj-lt"/>
              <a:sym typeface="Wingdings" panose="05000000000000000000" pitchFamily="2" charset="2"/>
            </a:endParaRPr>
          </a:p>
        </p:txBody>
      </p:sp>
      <p:sp>
        <p:nvSpPr>
          <p:cNvPr id="142" name="Rectangle 141"/>
          <p:cNvSpPr/>
          <p:nvPr/>
        </p:nvSpPr>
        <p:spPr>
          <a:xfrm>
            <a:off x="193928" y="915566"/>
            <a:ext cx="2851197" cy="276999"/>
          </a:xfrm>
          <a:prstGeom prst="rect">
            <a:avLst/>
          </a:prstGeom>
          <a:solidFill>
            <a:srgbClr val="359795"/>
          </a:solidFill>
        </p:spPr>
        <p:txBody>
          <a:bodyPr wrap="square">
            <a:spAutoFit/>
          </a:bodyPr>
          <a:lstStyle/>
          <a:p>
            <a:pPr algn="ctr"/>
            <a:r>
              <a:rPr lang="fr-FR" sz="1200" b="1" dirty="0">
                <a:solidFill>
                  <a:schemeClr val="bg1"/>
                </a:solidFill>
                <a:latin typeface="+mj-lt"/>
                <a:sym typeface="Wingdings" panose="05000000000000000000" pitchFamily="2" charset="2"/>
              </a:rPr>
              <a:t>MA PRIME RÉNOV’</a:t>
            </a:r>
            <a:endParaRPr lang="fr-FR" sz="1200" dirty="0">
              <a:solidFill>
                <a:schemeClr val="bg1"/>
              </a:solidFill>
              <a:latin typeface="+mj-lt"/>
            </a:endParaRPr>
          </a:p>
        </p:txBody>
      </p:sp>
      <p:sp>
        <p:nvSpPr>
          <p:cNvPr id="143" name="Rectangle 142"/>
          <p:cNvSpPr/>
          <p:nvPr/>
        </p:nvSpPr>
        <p:spPr>
          <a:xfrm>
            <a:off x="6156176" y="925619"/>
            <a:ext cx="2809090" cy="276999"/>
          </a:xfrm>
          <a:prstGeom prst="rect">
            <a:avLst/>
          </a:prstGeom>
          <a:solidFill>
            <a:srgbClr val="BEB088"/>
          </a:solidFill>
        </p:spPr>
        <p:txBody>
          <a:bodyPr wrap="square">
            <a:spAutoFit/>
          </a:bodyPr>
          <a:lstStyle/>
          <a:p>
            <a:pPr algn="ctr"/>
            <a:r>
              <a:rPr lang="fr-FR" sz="1200" b="1" dirty="0">
                <a:solidFill>
                  <a:schemeClr val="bg1"/>
                </a:solidFill>
                <a:latin typeface="+mj-lt"/>
                <a:sym typeface="Wingdings" panose="05000000000000000000" pitchFamily="2" charset="2"/>
              </a:rPr>
              <a:t>MA PRIME RÉNOV’ </a:t>
            </a:r>
            <a:r>
              <a:rPr lang="" sz="1200" b="1" dirty="0" smtClean="0">
                <a:solidFill>
                  <a:schemeClr val="bg1"/>
                </a:solidFill>
                <a:latin typeface="+mj-lt"/>
                <a:sym typeface="Wingdings" panose="05000000000000000000" pitchFamily="2" charset="2"/>
              </a:rPr>
              <a:t>COPROPRI</a:t>
            </a:r>
            <a:r>
              <a:rPr lang="fr-FR" sz="1200" b="1" dirty="0">
                <a:solidFill>
                  <a:schemeClr val="bg1"/>
                </a:solidFill>
                <a:sym typeface="Wingdings" panose="05000000000000000000" pitchFamily="2" charset="2"/>
              </a:rPr>
              <a:t>É</a:t>
            </a:r>
            <a:r>
              <a:rPr lang="" sz="1200" b="1" dirty="0" smtClean="0">
                <a:solidFill>
                  <a:schemeClr val="bg1"/>
                </a:solidFill>
                <a:latin typeface="+mj-lt"/>
                <a:sym typeface="Wingdings" panose="05000000000000000000" pitchFamily="2" charset="2"/>
              </a:rPr>
              <a:t>T</a:t>
            </a:r>
            <a:r>
              <a:rPr lang="fr-FR" sz="1200" b="1" dirty="0">
                <a:solidFill>
                  <a:schemeClr val="bg1"/>
                </a:solidFill>
                <a:sym typeface="Wingdings" panose="05000000000000000000" pitchFamily="2" charset="2"/>
              </a:rPr>
              <a:t>É</a:t>
            </a:r>
            <a:r>
              <a:rPr lang="" sz="1200" b="1" dirty="0" smtClean="0">
                <a:solidFill>
                  <a:schemeClr val="bg1"/>
                </a:solidFill>
                <a:latin typeface="+mj-lt"/>
                <a:sym typeface="Wingdings" panose="05000000000000000000" pitchFamily="2" charset="2"/>
              </a:rPr>
              <a:t>S</a:t>
            </a:r>
            <a:endParaRPr lang="fr-FR" sz="1200" dirty="0">
              <a:solidFill>
                <a:schemeClr val="bg1"/>
              </a:solidFill>
              <a:latin typeface="+mj-lt"/>
            </a:endParaRPr>
          </a:p>
        </p:txBody>
      </p:sp>
      <p:sp>
        <p:nvSpPr>
          <p:cNvPr id="6" name="ZoneTexte 5"/>
          <p:cNvSpPr txBox="1"/>
          <p:nvPr/>
        </p:nvSpPr>
        <p:spPr>
          <a:xfrm>
            <a:off x="254244" y="4058657"/>
            <a:ext cx="1487908" cy="169277"/>
          </a:xfrm>
          <a:prstGeom prst="rect">
            <a:avLst/>
          </a:prstGeom>
          <a:noFill/>
        </p:spPr>
        <p:txBody>
          <a:bodyPr wrap="none" rtlCol="0">
            <a:spAutoFit/>
          </a:bodyPr>
          <a:lstStyle/>
          <a:p>
            <a:r>
              <a:rPr lang="" sz="500" smtClean="0">
                <a:solidFill>
                  <a:srgbClr val="5194A1"/>
                </a:solidFill>
              </a:rPr>
              <a:t>2 543 </a:t>
            </a:r>
            <a:r>
              <a:rPr lang="" sz="500" dirty="0" smtClean="0">
                <a:solidFill>
                  <a:srgbClr val="5194A1"/>
                </a:solidFill>
              </a:rPr>
              <a:t>dossiers MPR financés en Outre Mer</a:t>
            </a:r>
            <a:endParaRPr lang="fr-FR" sz="500" dirty="0">
              <a:solidFill>
                <a:srgbClr val="5194A1"/>
              </a:solidFill>
            </a:endParaRPr>
          </a:p>
        </p:txBody>
      </p:sp>
      <p:sp>
        <p:nvSpPr>
          <p:cNvPr id="126" name="Espace réservé du pied de page 4"/>
          <p:cNvSpPr>
            <a:spLocks noGrp="1"/>
          </p:cNvSpPr>
          <p:nvPr>
            <p:ph type="ftr" sz="quarter" idx="11"/>
          </p:nvPr>
        </p:nvSpPr>
        <p:spPr>
          <a:xfrm>
            <a:off x="360000" y="4783500"/>
            <a:ext cx="5904000" cy="360000"/>
          </a:xfrm>
        </p:spPr>
        <p:txBody>
          <a:bodyPr/>
          <a:lstStyle/>
          <a:p>
            <a:r>
              <a:rPr lang="fr-FR" dirty="0" smtClean="0"/>
              <a:t>Bilan MaPrimeRénov'</a:t>
            </a:r>
            <a:endParaRPr lang="fr-FR" dirty="0"/>
          </a:p>
        </p:txBody>
      </p:sp>
    </p:spTree>
    <p:extLst>
      <p:ext uri="{BB962C8B-B14F-4D97-AF65-F5344CB8AC3E}">
        <p14:creationId xmlns:p14="http://schemas.microsoft.com/office/powerpoint/2010/main" val="32279526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Bilan HM 2020">
  <a:themeElements>
    <a:clrScheme name="Personnalisé 1">
      <a:dk1>
        <a:srgbClr val="000000"/>
      </a:dk1>
      <a:lt1>
        <a:srgbClr val="FFFFFF"/>
      </a:lt1>
      <a:dk2>
        <a:srgbClr val="000091"/>
      </a:dk2>
      <a:lt2>
        <a:srgbClr val="E1000F"/>
      </a:lt2>
      <a:accent1>
        <a:srgbClr val="0571B0"/>
      </a:accent1>
      <a:accent2>
        <a:srgbClr val="21215A"/>
      </a:accent2>
      <a:accent3>
        <a:srgbClr val="FFD500"/>
      </a:accent3>
      <a:accent4>
        <a:srgbClr val="CA0020"/>
      </a:accent4>
      <a:accent5>
        <a:srgbClr val="F4A582"/>
      </a:accent5>
      <a:accent6>
        <a:srgbClr val="92D050"/>
      </a:accent6>
      <a:hlink>
        <a:srgbClr val="000000"/>
      </a:hlink>
      <a:folHlink>
        <a:srgbClr val="000000"/>
      </a:folHlink>
    </a:clrScheme>
    <a:fontScheme name="GOUVERNEMENT PPT">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ersonnalisé 1">
    <a:dk1>
      <a:srgbClr val="000000"/>
    </a:dk1>
    <a:lt1>
      <a:srgbClr val="FFFFFF"/>
    </a:lt1>
    <a:dk2>
      <a:srgbClr val="000091"/>
    </a:dk2>
    <a:lt2>
      <a:srgbClr val="E1000F"/>
    </a:lt2>
    <a:accent1>
      <a:srgbClr val="0571B0"/>
    </a:accent1>
    <a:accent2>
      <a:srgbClr val="21215A"/>
    </a:accent2>
    <a:accent3>
      <a:srgbClr val="FFD500"/>
    </a:accent3>
    <a:accent4>
      <a:srgbClr val="CA0020"/>
    </a:accent4>
    <a:accent5>
      <a:srgbClr val="F4A582"/>
    </a:accent5>
    <a:accent6>
      <a:srgbClr val="92D050"/>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
  <TotalTime>19839</TotalTime>
  <Words>828</Words>
  <Application>Microsoft Office PowerPoint</Application>
  <PresentationFormat>Affichage à l'écran (16:9)</PresentationFormat>
  <Paragraphs>187</Paragraphs>
  <Slides>6</Slides>
  <Notes>3</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Bilan HM 2020</vt:lpstr>
      <vt:lpstr>Présentation PowerPoint</vt:lpstr>
      <vt:lpstr>Présentation PowerPoint</vt:lpstr>
      <vt:lpstr>Présentation PowerPoint</vt:lpstr>
      <vt:lpstr>Présentation PowerPoint</vt:lpstr>
      <vt:lpstr>Présentation PowerPoint</vt:lpstr>
      <vt:lpstr>Répartition territoriale  du nombre de dossiers financés du 1er semestre 2022 </vt:lpstr>
    </vt:vector>
  </TitlesOfParts>
  <Manager>Client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Barbara ROCHA MARIANO</dc:creator>
  <cp:lastModifiedBy>Barbara ROCHA-MARIANO</cp:lastModifiedBy>
  <cp:revision>552</cp:revision>
  <dcterms:created xsi:type="dcterms:W3CDTF">2021-01-04T10:15:02Z</dcterms:created>
  <dcterms:modified xsi:type="dcterms:W3CDTF">2022-07-01T12:46:06Z</dcterms:modified>
</cp:coreProperties>
</file>